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14"/>
  </p:notesMasterIdLst>
  <p:handoutMasterIdLst>
    <p:handoutMasterId r:id="rId15"/>
  </p:handoutMasterIdLst>
  <p:sldIdLst>
    <p:sldId id="435" r:id="rId2"/>
    <p:sldId id="403" r:id="rId3"/>
    <p:sldId id="419" r:id="rId4"/>
    <p:sldId id="428" r:id="rId5"/>
    <p:sldId id="429" r:id="rId6"/>
    <p:sldId id="439" r:id="rId7"/>
    <p:sldId id="440" r:id="rId8"/>
    <p:sldId id="441" r:id="rId9"/>
    <p:sldId id="442" r:id="rId10"/>
    <p:sldId id="445" r:id="rId11"/>
    <p:sldId id="437" r:id="rId12"/>
    <p:sldId id="408" r:id="rId13"/>
  </p:sldIdLst>
  <p:sldSz cx="9906000" cy="6858000" type="A4"/>
  <p:notesSz cx="6797675" cy="9928225"/>
  <p:custDataLst>
    <p:tags r:id="rId1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F92"/>
    <a:srgbClr val="663300"/>
    <a:srgbClr val="0B4993"/>
    <a:srgbClr val="CC9900"/>
    <a:srgbClr val="660066"/>
    <a:srgbClr val="333333"/>
    <a:srgbClr val="5F5F5F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3" autoAdjust="0"/>
    <p:restoredTop sz="94245" autoAdjust="0"/>
  </p:normalViewPr>
  <p:slideViewPr>
    <p:cSldViewPr>
      <p:cViewPr>
        <p:scale>
          <a:sx n="103" d="100"/>
          <a:sy n="103" d="100"/>
        </p:scale>
        <p:origin x="-1344" y="-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 u="sng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'А и Т (У)'!$F$2</c:f>
              <c:strCache>
                <c:ptCount val="1"/>
                <c:pt idx="0">
                  <c:v>Общий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'А и Т (У)'!$F$3:$G$3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'А и Т (У)'!$F$4:$G$4</c:f>
              <c:numCache>
                <c:formatCode>General</c:formatCode>
                <c:ptCount val="2"/>
                <c:pt idx="0">
                  <c:v>84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237264896"/>
        <c:axId val="237266432"/>
      </c:barChart>
      <c:catAx>
        <c:axId val="237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ru-RU"/>
          </a:p>
        </c:txPr>
        <c:crossAx val="237266432"/>
        <c:crosses val="autoZero"/>
        <c:auto val="1"/>
        <c:lblAlgn val="ctr"/>
        <c:lblOffset val="100"/>
        <c:noMultiLvlLbl val="0"/>
      </c:catAx>
      <c:valAx>
        <c:axId val="2372664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37264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>
              <a:solidFill>
                <a:schemeClr val="accent3">
                  <a:lumMod val="50000"/>
                </a:schemeClr>
              </a:solidFill>
              <a:latin typeface="Arial Narrow" panose="020B0606020202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PowerPoint]А и Т (У)'!$D$2</c:f>
              <c:strCache>
                <c:ptCount val="1"/>
                <c:pt idx="0">
                  <c:v>Тяжелый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24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в Microsoft PowerPoint]А и Т (У)'!$D$3:$E$3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'[Диаграмма в Microsoft PowerPoint]А и Т (У)'!$D$4:$E$4</c:f>
              <c:numCache>
                <c:formatCode>General</c:formatCode>
                <c:ptCount val="2"/>
                <c:pt idx="0">
                  <c:v>12</c:v>
                </c:pt>
                <c:pt idx="1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33732352"/>
        <c:axId val="233738240"/>
      </c:barChart>
      <c:catAx>
        <c:axId val="23373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ru-RU"/>
          </a:p>
        </c:txPr>
        <c:crossAx val="233738240"/>
        <c:crosses val="autoZero"/>
        <c:auto val="1"/>
        <c:lblAlgn val="ctr"/>
        <c:lblOffset val="100"/>
        <c:noMultiLvlLbl val="0"/>
      </c:catAx>
      <c:valAx>
        <c:axId val="2337382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33732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</c:spPr>
      <c:txPr>
        <a:bodyPr/>
        <a:lstStyle/>
        <a:p>
          <a:pPr>
            <a:defRPr sz="1200">
              <a:solidFill>
                <a:srgbClr val="C00000"/>
              </a:solidFill>
              <a:latin typeface="Arial Narrow" panose="020B0606020202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PowerPoint]А и Т (У)'!$B$2</c:f>
              <c:strCache>
                <c:ptCount val="1"/>
                <c:pt idx="0">
                  <c:v>Смертельный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в Microsoft PowerPoint]А и Т (У)'!$B$3:$C$3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'[Диаграмма в Microsoft PowerPoint]А и Т (У)'!$B$4:$C$4</c:f>
              <c:numCache>
                <c:formatCode>General</c:formatCode>
                <c:ptCount val="2"/>
                <c:pt idx="0">
                  <c:v>12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237175552"/>
        <c:axId val="237177088"/>
      </c:barChart>
      <c:catAx>
        <c:axId val="2371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ru-RU"/>
          </a:p>
        </c:txPr>
        <c:crossAx val="237177088"/>
        <c:crosses val="autoZero"/>
        <c:auto val="1"/>
        <c:lblAlgn val="ctr"/>
        <c:lblOffset val="100"/>
        <c:noMultiLvlLbl val="0"/>
      </c:catAx>
      <c:valAx>
        <c:axId val="2371770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37175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>
              <a:solidFill>
                <a:srgbClr val="FF0000"/>
              </a:solidFill>
              <a:latin typeface="Arial Narrow" panose="020B0606020202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PowerPoint]А и Т (У)'!$H$2</c:f>
              <c:strCache>
                <c:ptCount val="1"/>
                <c:pt idx="0">
                  <c:v>Аварии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в Microsoft PowerPoint]А и Т (У)'!$H$3:$I$3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'[Диаграмма в Microsoft PowerPoint]А и Т (У)'!$H$4:$I$4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"/>
        <c:axId val="237775488"/>
        <c:axId val="237781376"/>
      </c:barChart>
      <c:catAx>
        <c:axId val="237775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ru-RU"/>
          </a:p>
        </c:txPr>
        <c:crossAx val="237781376"/>
        <c:crosses val="autoZero"/>
        <c:auto val="1"/>
        <c:lblAlgn val="ctr"/>
        <c:lblOffset val="100"/>
        <c:noMultiLvlLbl val="0"/>
      </c:catAx>
      <c:valAx>
        <c:axId val="2377813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237775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8F2A6-CB32-43DB-BDDB-5A582449C44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01EC4E-F97A-46F0-9754-538E36BF6A08}">
      <dgm:prSet phldrT="[Текст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latin typeface="Arial Narrow" panose="020B0606020202030204" pitchFamily="34" charset="0"/>
            </a:rPr>
            <a:t>Кемеровская, Новосибирская, Томская, Омская, Амурская, Иркутская, Тюменская     </a:t>
          </a:r>
          <a:endParaRPr lang="ru-RU" dirty="0">
            <a:solidFill>
              <a:schemeClr val="bg1"/>
            </a:solidFill>
            <a:latin typeface="Arial Narrow" panose="020B0606020202030204" pitchFamily="34" charset="0"/>
          </a:endParaRPr>
        </a:p>
      </dgm:t>
    </dgm:pt>
    <dgm:pt modelId="{A9415633-4EC5-45B3-83DC-1B9C15210429}" type="parTrans" cxnId="{86689FAD-70E4-4AAA-8CFE-D99D80CF2FED}">
      <dgm:prSet/>
      <dgm:spPr/>
      <dgm:t>
        <a:bodyPr/>
        <a:lstStyle/>
        <a:p>
          <a:endParaRPr lang="ru-RU"/>
        </a:p>
      </dgm:t>
    </dgm:pt>
    <dgm:pt modelId="{C14A6DBB-975C-47AD-974A-198D0A414399}" type="sibTrans" cxnId="{86689FAD-70E4-4AAA-8CFE-D99D80CF2FED}">
      <dgm:prSet/>
      <dgm:spPr>
        <a:ln>
          <a:solidFill>
            <a:schemeClr val="tx1">
              <a:lumMod val="90000"/>
              <a:lumOff val="10000"/>
            </a:schemeClr>
          </a:solidFill>
        </a:ln>
      </dgm:spPr>
      <dgm:t>
        <a:bodyPr/>
        <a:lstStyle/>
        <a:p>
          <a:endParaRPr lang="ru-RU"/>
        </a:p>
      </dgm:t>
    </dgm:pt>
    <dgm:pt modelId="{D1CE24A4-2646-40D3-B691-DC199EAABC19}">
      <dgm:prSet phldrT="[Текст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Алтайский, Красноярский</a:t>
          </a:r>
          <a:endParaRPr lang="ru-RU" dirty="0">
            <a:latin typeface="Arial Narrow" panose="020B0606020202030204" pitchFamily="34" charset="0"/>
          </a:endParaRPr>
        </a:p>
      </dgm:t>
    </dgm:pt>
    <dgm:pt modelId="{CFB7CD78-FB29-4721-9CF9-6A6FF389436B}" type="parTrans" cxnId="{24DF0292-7F58-4080-AA31-66004F4A2359}">
      <dgm:prSet/>
      <dgm:spPr/>
      <dgm:t>
        <a:bodyPr/>
        <a:lstStyle/>
        <a:p>
          <a:endParaRPr lang="ru-RU"/>
        </a:p>
      </dgm:t>
    </dgm:pt>
    <dgm:pt modelId="{592B36A5-9ABC-48A1-BC3E-61C55B2FD8F3}" type="sibTrans" cxnId="{24DF0292-7F58-4080-AA31-66004F4A2359}">
      <dgm:prSet/>
      <dgm:spPr/>
      <dgm:t>
        <a:bodyPr/>
        <a:lstStyle/>
        <a:p>
          <a:endParaRPr lang="ru-RU"/>
        </a:p>
      </dgm:t>
    </dgm:pt>
    <dgm:pt modelId="{DEE69DC5-D7C8-486E-BAEF-4EEF97123A88}">
      <dgm:prSet phldrT="[Текст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Алтай, САХА (Якутия)</a:t>
          </a:r>
          <a:endParaRPr lang="ru-RU" dirty="0">
            <a:latin typeface="Arial Narrow" panose="020B0606020202030204" pitchFamily="34" charset="0"/>
          </a:endParaRPr>
        </a:p>
      </dgm:t>
    </dgm:pt>
    <dgm:pt modelId="{7E3C3A39-50AE-4019-AB1F-89E27B081754}" type="parTrans" cxnId="{CDBBE783-CC5D-4AF3-96F9-697BCBD27FA4}">
      <dgm:prSet/>
      <dgm:spPr/>
      <dgm:t>
        <a:bodyPr/>
        <a:lstStyle/>
        <a:p>
          <a:endParaRPr lang="ru-RU"/>
        </a:p>
      </dgm:t>
    </dgm:pt>
    <dgm:pt modelId="{584C07AB-3CF1-4A4D-BBA3-E6F1DEA8AD9C}" type="sibTrans" cxnId="{CDBBE783-CC5D-4AF3-96F9-697BCBD27FA4}">
      <dgm:prSet/>
      <dgm:spPr/>
      <dgm:t>
        <a:bodyPr/>
        <a:lstStyle/>
        <a:p>
          <a:endParaRPr lang="ru-RU"/>
        </a:p>
      </dgm:t>
    </dgm:pt>
    <dgm:pt modelId="{152EF871-B3F8-4FD2-86C4-5ADB61C71E1E}" type="pres">
      <dgm:prSet presAssocID="{7F58F2A6-CB32-43DB-BDDB-5A582449C44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B2AB790-BB84-43C3-9AE7-FAA64EFBEA24}" type="pres">
      <dgm:prSet presAssocID="{7F58F2A6-CB32-43DB-BDDB-5A582449C44C}" presName="Name1" presStyleCnt="0"/>
      <dgm:spPr/>
    </dgm:pt>
    <dgm:pt modelId="{7C62F8A3-ACEE-4BB6-9AE9-066B52F42795}" type="pres">
      <dgm:prSet presAssocID="{7F58F2A6-CB32-43DB-BDDB-5A582449C44C}" presName="cycle" presStyleCnt="0"/>
      <dgm:spPr/>
    </dgm:pt>
    <dgm:pt modelId="{450C8814-BFA0-4750-9D7D-D384B5B9D897}" type="pres">
      <dgm:prSet presAssocID="{7F58F2A6-CB32-43DB-BDDB-5A582449C44C}" presName="srcNode" presStyleLbl="node1" presStyleIdx="0" presStyleCnt="3"/>
      <dgm:spPr/>
    </dgm:pt>
    <dgm:pt modelId="{5DA254B6-231B-4BB7-B934-7776CB602AFC}" type="pres">
      <dgm:prSet presAssocID="{7F58F2A6-CB32-43DB-BDDB-5A582449C44C}" presName="conn" presStyleLbl="parChTrans1D2" presStyleIdx="0" presStyleCnt="1"/>
      <dgm:spPr/>
      <dgm:t>
        <a:bodyPr/>
        <a:lstStyle/>
        <a:p>
          <a:endParaRPr lang="ru-RU"/>
        </a:p>
      </dgm:t>
    </dgm:pt>
    <dgm:pt modelId="{058B2F9C-B07E-4965-90A4-D63D5A94CC7B}" type="pres">
      <dgm:prSet presAssocID="{7F58F2A6-CB32-43DB-BDDB-5A582449C44C}" presName="extraNode" presStyleLbl="node1" presStyleIdx="0" presStyleCnt="3"/>
      <dgm:spPr/>
    </dgm:pt>
    <dgm:pt modelId="{FFA1F88E-B2EA-464F-833B-A77857A66598}" type="pres">
      <dgm:prSet presAssocID="{7F58F2A6-CB32-43DB-BDDB-5A582449C44C}" presName="dstNode" presStyleLbl="node1" presStyleIdx="0" presStyleCnt="3"/>
      <dgm:spPr/>
    </dgm:pt>
    <dgm:pt modelId="{4B8C6841-AA1C-462C-9B56-D66C51FDFF9D}" type="pres">
      <dgm:prSet presAssocID="{2201EC4E-F97A-46F0-9754-538E36BF6A0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D47D91-FC36-4C42-BFFE-53B175B62431}" type="pres">
      <dgm:prSet presAssocID="{2201EC4E-F97A-46F0-9754-538E36BF6A08}" presName="accent_1" presStyleCnt="0"/>
      <dgm:spPr/>
    </dgm:pt>
    <dgm:pt modelId="{AAB07EBC-5AE9-4B96-B209-E58E53B2B8D0}" type="pres">
      <dgm:prSet presAssocID="{2201EC4E-F97A-46F0-9754-538E36BF6A08}" presName="accentRepeatNode" presStyleLbl="solidFgAcc1" presStyleIdx="0" presStyleCnt="3"/>
      <dgm:spPr>
        <a:ln>
          <a:solidFill>
            <a:schemeClr val="tx1">
              <a:lumMod val="90000"/>
              <a:lumOff val="10000"/>
            </a:schemeClr>
          </a:solidFill>
        </a:ln>
      </dgm:spPr>
      <dgm:t>
        <a:bodyPr/>
        <a:lstStyle/>
        <a:p>
          <a:endParaRPr lang="ru-RU"/>
        </a:p>
      </dgm:t>
    </dgm:pt>
    <dgm:pt modelId="{A7970176-876F-4AC4-BB18-3C2A816C896B}" type="pres">
      <dgm:prSet presAssocID="{D1CE24A4-2646-40D3-B691-DC199EAABC1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08007-3A5F-4EFE-A68A-282BDE679C63}" type="pres">
      <dgm:prSet presAssocID="{D1CE24A4-2646-40D3-B691-DC199EAABC19}" presName="accent_2" presStyleCnt="0"/>
      <dgm:spPr/>
    </dgm:pt>
    <dgm:pt modelId="{3A5B624B-79B3-40B0-B511-341B40984C67}" type="pres">
      <dgm:prSet presAssocID="{D1CE24A4-2646-40D3-B691-DC199EAABC19}" presName="accentRepeatNode" presStyleLbl="solidFgAcc1" presStyleIdx="1" presStyleCnt="3"/>
      <dgm:spPr>
        <a:ln>
          <a:solidFill>
            <a:schemeClr val="tx1">
              <a:lumMod val="90000"/>
              <a:lumOff val="10000"/>
            </a:schemeClr>
          </a:solidFill>
        </a:ln>
      </dgm:spPr>
      <dgm:t>
        <a:bodyPr/>
        <a:lstStyle/>
        <a:p>
          <a:endParaRPr lang="ru-RU"/>
        </a:p>
      </dgm:t>
    </dgm:pt>
    <dgm:pt modelId="{E09E2F5F-D57C-4758-85ED-87CAC06DFB0C}" type="pres">
      <dgm:prSet presAssocID="{DEE69DC5-D7C8-486E-BAEF-4EEF97123A8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BAFF8-B8E4-49C4-B647-1B27B455AC51}" type="pres">
      <dgm:prSet presAssocID="{DEE69DC5-D7C8-486E-BAEF-4EEF97123A88}" presName="accent_3" presStyleCnt="0"/>
      <dgm:spPr/>
    </dgm:pt>
    <dgm:pt modelId="{F369647A-E391-4DBD-831B-E219E7798D83}" type="pres">
      <dgm:prSet presAssocID="{DEE69DC5-D7C8-486E-BAEF-4EEF97123A88}" presName="accentRepeatNode" presStyleLbl="solidFgAcc1" presStyleIdx="2" presStyleCnt="3"/>
      <dgm:spPr>
        <a:ln>
          <a:solidFill>
            <a:schemeClr val="tx1">
              <a:lumMod val="90000"/>
              <a:lumOff val="10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6463CC56-890C-4FA2-847C-35681FD11975}" type="presOf" srcId="{2201EC4E-F97A-46F0-9754-538E36BF6A08}" destId="{4B8C6841-AA1C-462C-9B56-D66C51FDFF9D}" srcOrd="0" destOrd="0" presId="urn:microsoft.com/office/officeart/2008/layout/VerticalCurvedList"/>
    <dgm:cxn modelId="{20426092-6626-47EE-BC13-6C7A2E5491DE}" type="presOf" srcId="{D1CE24A4-2646-40D3-B691-DC199EAABC19}" destId="{A7970176-876F-4AC4-BB18-3C2A816C896B}" srcOrd="0" destOrd="0" presId="urn:microsoft.com/office/officeart/2008/layout/VerticalCurvedList"/>
    <dgm:cxn modelId="{24DF0292-7F58-4080-AA31-66004F4A2359}" srcId="{7F58F2A6-CB32-43DB-BDDB-5A582449C44C}" destId="{D1CE24A4-2646-40D3-B691-DC199EAABC19}" srcOrd="1" destOrd="0" parTransId="{CFB7CD78-FB29-4721-9CF9-6A6FF389436B}" sibTransId="{592B36A5-9ABC-48A1-BC3E-61C55B2FD8F3}"/>
    <dgm:cxn modelId="{86689FAD-70E4-4AAA-8CFE-D99D80CF2FED}" srcId="{7F58F2A6-CB32-43DB-BDDB-5A582449C44C}" destId="{2201EC4E-F97A-46F0-9754-538E36BF6A08}" srcOrd="0" destOrd="0" parTransId="{A9415633-4EC5-45B3-83DC-1B9C15210429}" sibTransId="{C14A6DBB-975C-47AD-974A-198D0A414399}"/>
    <dgm:cxn modelId="{13A0D601-6379-4E73-809E-9E6624AD489A}" type="presOf" srcId="{DEE69DC5-D7C8-486E-BAEF-4EEF97123A88}" destId="{E09E2F5F-D57C-4758-85ED-87CAC06DFB0C}" srcOrd="0" destOrd="0" presId="urn:microsoft.com/office/officeart/2008/layout/VerticalCurvedList"/>
    <dgm:cxn modelId="{CDBBE783-CC5D-4AF3-96F9-697BCBD27FA4}" srcId="{7F58F2A6-CB32-43DB-BDDB-5A582449C44C}" destId="{DEE69DC5-D7C8-486E-BAEF-4EEF97123A88}" srcOrd="2" destOrd="0" parTransId="{7E3C3A39-50AE-4019-AB1F-89E27B081754}" sibTransId="{584C07AB-3CF1-4A4D-BBA3-E6F1DEA8AD9C}"/>
    <dgm:cxn modelId="{93D94E3D-703F-4E01-BD8F-3B24A5E6D875}" type="presOf" srcId="{7F58F2A6-CB32-43DB-BDDB-5A582449C44C}" destId="{152EF871-B3F8-4FD2-86C4-5ADB61C71E1E}" srcOrd="0" destOrd="0" presId="urn:microsoft.com/office/officeart/2008/layout/VerticalCurvedList"/>
    <dgm:cxn modelId="{75C7271E-B8D6-4500-A3DA-DEB4AE2C915C}" type="presOf" srcId="{C14A6DBB-975C-47AD-974A-198D0A414399}" destId="{5DA254B6-231B-4BB7-B934-7776CB602AFC}" srcOrd="0" destOrd="0" presId="urn:microsoft.com/office/officeart/2008/layout/VerticalCurvedList"/>
    <dgm:cxn modelId="{6A6649BB-CE20-4FBD-960A-4BBE770FD283}" type="presParOf" srcId="{152EF871-B3F8-4FD2-86C4-5ADB61C71E1E}" destId="{EB2AB790-BB84-43C3-9AE7-FAA64EFBEA24}" srcOrd="0" destOrd="0" presId="urn:microsoft.com/office/officeart/2008/layout/VerticalCurvedList"/>
    <dgm:cxn modelId="{C42FFACD-011C-40C2-BD1F-AA74B6B2C9DF}" type="presParOf" srcId="{EB2AB790-BB84-43C3-9AE7-FAA64EFBEA24}" destId="{7C62F8A3-ACEE-4BB6-9AE9-066B52F42795}" srcOrd="0" destOrd="0" presId="urn:microsoft.com/office/officeart/2008/layout/VerticalCurvedList"/>
    <dgm:cxn modelId="{54294EF9-EE63-4CCA-BBD7-8BCE1C6DE0E6}" type="presParOf" srcId="{7C62F8A3-ACEE-4BB6-9AE9-066B52F42795}" destId="{450C8814-BFA0-4750-9D7D-D384B5B9D897}" srcOrd="0" destOrd="0" presId="urn:microsoft.com/office/officeart/2008/layout/VerticalCurvedList"/>
    <dgm:cxn modelId="{CEC926F4-5C65-4B27-830A-20A6268D9E21}" type="presParOf" srcId="{7C62F8A3-ACEE-4BB6-9AE9-066B52F42795}" destId="{5DA254B6-231B-4BB7-B934-7776CB602AFC}" srcOrd="1" destOrd="0" presId="urn:microsoft.com/office/officeart/2008/layout/VerticalCurvedList"/>
    <dgm:cxn modelId="{39811F0B-4859-4BB5-B4E8-CA0E3FE821C1}" type="presParOf" srcId="{7C62F8A3-ACEE-4BB6-9AE9-066B52F42795}" destId="{058B2F9C-B07E-4965-90A4-D63D5A94CC7B}" srcOrd="2" destOrd="0" presId="urn:microsoft.com/office/officeart/2008/layout/VerticalCurvedList"/>
    <dgm:cxn modelId="{D82F0383-5562-4EB6-96BA-968709775553}" type="presParOf" srcId="{7C62F8A3-ACEE-4BB6-9AE9-066B52F42795}" destId="{FFA1F88E-B2EA-464F-833B-A77857A66598}" srcOrd="3" destOrd="0" presId="urn:microsoft.com/office/officeart/2008/layout/VerticalCurvedList"/>
    <dgm:cxn modelId="{3F539130-60A6-4A28-B439-53089F0CD730}" type="presParOf" srcId="{EB2AB790-BB84-43C3-9AE7-FAA64EFBEA24}" destId="{4B8C6841-AA1C-462C-9B56-D66C51FDFF9D}" srcOrd="1" destOrd="0" presId="urn:microsoft.com/office/officeart/2008/layout/VerticalCurvedList"/>
    <dgm:cxn modelId="{7471F621-BA7F-4106-A6FD-91D4046941C2}" type="presParOf" srcId="{EB2AB790-BB84-43C3-9AE7-FAA64EFBEA24}" destId="{2DD47D91-FC36-4C42-BFFE-53B175B62431}" srcOrd="2" destOrd="0" presId="urn:microsoft.com/office/officeart/2008/layout/VerticalCurvedList"/>
    <dgm:cxn modelId="{F53A6735-71BD-4163-93B5-A30C372222AD}" type="presParOf" srcId="{2DD47D91-FC36-4C42-BFFE-53B175B62431}" destId="{AAB07EBC-5AE9-4B96-B209-E58E53B2B8D0}" srcOrd="0" destOrd="0" presId="urn:microsoft.com/office/officeart/2008/layout/VerticalCurvedList"/>
    <dgm:cxn modelId="{01FA513D-53E3-4E7A-A283-A0336D71E7CA}" type="presParOf" srcId="{EB2AB790-BB84-43C3-9AE7-FAA64EFBEA24}" destId="{A7970176-876F-4AC4-BB18-3C2A816C896B}" srcOrd="3" destOrd="0" presId="urn:microsoft.com/office/officeart/2008/layout/VerticalCurvedList"/>
    <dgm:cxn modelId="{641C6F18-06CE-4C84-96F9-00F0BEC9AE15}" type="presParOf" srcId="{EB2AB790-BB84-43C3-9AE7-FAA64EFBEA24}" destId="{F3008007-3A5F-4EFE-A68A-282BDE679C63}" srcOrd="4" destOrd="0" presId="urn:microsoft.com/office/officeart/2008/layout/VerticalCurvedList"/>
    <dgm:cxn modelId="{771EB0D5-9499-45B0-B73C-3784D69D874D}" type="presParOf" srcId="{F3008007-3A5F-4EFE-A68A-282BDE679C63}" destId="{3A5B624B-79B3-40B0-B511-341B40984C67}" srcOrd="0" destOrd="0" presId="urn:microsoft.com/office/officeart/2008/layout/VerticalCurvedList"/>
    <dgm:cxn modelId="{EF687CB5-7E79-4FEC-8684-25F3240834D9}" type="presParOf" srcId="{EB2AB790-BB84-43C3-9AE7-FAA64EFBEA24}" destId="{E09E2F5F-D57C-4758-85ED-87CAC06DFB0C}" srcOrd="5" destOrd="0" presId="urn:microsoft.com/office/officeart/2008/layout/VerticalCurvedList"/>
    <dgm:cxn modelId="{31911AF4-2E1B-4DDC-A554-991F1AF7A903}" type="presParOf" srcId="{EB2AB790-BB84-43C3-9AE7-FAA64EFBEA24}" destId="{310BAFF8-B8E4-49C4-B647-1B27B455AC51}" srcOrd="6" destOrd="0" presId="urn:microsoft.com/office/officeart/2008/layout/VerticalCurvedList"/>
    <dgm:cxn modelId="{122E4B2C-ACF2-4FF7-91C9-427A5C5A043B}" type="presParOf" srcId="{310BAFF8-B8E4-49C4-B647-1B27B455AC51}" destId="{F369647A-E391-4DBD-831B-E219E7798D8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AB2D8C-C5BA-48A8-976E-F2F0855F035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3B8A6BE-AF84-44F8-968B-D349F4DE8539}">
      <dgm:prSet custT="1"/>
      <dgm:spPr>
        <a:ln>
          <a:solidFill>
            <a:srgbClr val="153943"/>
          </a:solidFill>
        </a:ln>
      </dgm:spPr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обсуждение проблемных вопросов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BBE9A3-8D70-4B21-8F33-D0279A2CC411}" type="parTrans" cxnId="{50A616BF-44B4-486F-BBD7-D76333ACEA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6599EC-EA12-40C3-8AC5-91D01B1D0643}" type="sibTrans" cxnId="{50A616BF-44B4-486F-BBD7-D76333ACEA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D35E56-FE48-4584-887C-FDB35B16B2E0}">
      <dgm:prSet custT="1"/>
      <dgm:spPr>
        <a:ln>
          <a:solidFill>
            <a:srgbClr val="153943"/>
          </a:solidFill>
        </a:ln>
      </dgm:spPr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исчерпывающие ответы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B7B875-CA48-4DC1-9D95-02D9ADB0D3CB}" type="parTrans" cxnId="{9EB2FECC-0156-432D-AB07-3F9658CEA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3907D9-8460-4983-B560-2868E7487675}" type="sibTrans" cxnId="{9EB2FECC-0156-432D-AB07-3F9658CEAE6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AFDD33-A6FF-4110-B52B-2D1506DC311B}">
      <dgm:prSet custT="1"/>
      <dgm:spPr>
        <a:ln>
          <a:solidFill>
            <a:srgbClr val="153943"/>
          </a:solidFill>
        </a:ln>
      </dgm:spPr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результатах контрольно-надзорной деятельности по завершению отчетных периодов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61EA89-A894-4BD8-B751-94C4160A881C}" type="parTrans" cxnId="{3830DF6C-AC68-4E00-9CF4-B3CA04472BB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21A386-ABFB-41B9-A3FE-BA2BD7E5BE91}" type="sibTrans" cxnId="{3830DF6C-AC68-4E00-9CF4-B3CA04472BB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0FBEBE-C9C6-4318-9F4C-D6351F30D722}">
      <dgm:prSet custT="1"/>
      <dgm:spPr>
        <a:ln>
          <a:solidFill>
            <a:srgbClr val="153943"/>
          </a:solidFill>
        </a:ln>
      </dgm:spPr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безопасности</a:t>
          </a:r>
        </a:p>
      </dgm:t>
    </dgm:pt>
    <dgm:pt modelId="{2E6F5369-C54E-435D-89E4-F75155384926}" type="parTrans" cxnId="{E8E36C7D-EF86-419F-A2D2-279B08356F4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47F2C7-8855-4B88-947C-D3320B949B96}" type="sibTrans" cxnId="{E8E36C7D-EF86-419F-A2D2-279B08356F4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036C-7919-4912-A6A1-EE916E672C4B}">
      <dgm:prSet custT="1"/>
      <dgm:spPr>
        <a:ln>
          <a:solidFill>
            <a:srgbClr val="153943"/>
          </a:solidFill>
        </a:ln>
      </dgm:spPr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анализ поднадзорными организациями  результатов проверок аналогичных объектов </a:t>
          </a:r>
        </a:p>
      </dgm:t>
    </dgm:pt>
    <dgm:pt modelId="{CE387C35-5553-4FDB-8DAE-64F33703662A}" type="parTrans" cxnId="{063A350A-67DD-4D52-981A-CA4100F8341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7F9497-D86C-4C69-8C60-ABF58F05361D}" type="sibTrans" cxnId="{063A350A-67DD-4D52-981A-CA4100F8341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D6FC3-F6E6-4310-9AA8-2FCA3480399D}" type="pres">
      <dgm:prSet presAssocID="{78AB2D8C-C5BA-48A8-976E-F2F0855F0357}" presName="compositeShape" presStyleCnt="0">
        <dgm:presLayoutVars>
          <dgm:dir/>
          <dgm:resizeHandles/>
        </dgm:presLayoutVars>
      </dgm:prSet>
      <dgm:spPr/>
    </dgm:pt>
    <dgm:pt modelId="{B71204E1-F3E8-49D5-84D1-0F546DB5E629}" type="pres">
      <dgm:prSet presAssocID="{78AB2D8C-C5BA-48A8-976E-F2F0855F0357}" presName="pyramid" presStyleLbl="node1" presStyleIdx="0" presStyleCnt="1" custLinFactNeighborX="-4913" custLinFactNeighborY="40"/>
      <dgm:spPr>
        <a:solidFill>
          <a:schemeClr val="accent5">
            <a:lumMod val="60000"/>
            <a:lumOff val="40000"/>
          </a:schemeClr>
        </a:solidFill>
        <a:ln w="38100">
          <a:solidFill>
            <a:schemeClr val="tx2">
              <a:lumMod val="50000"/>
            </a:schemeClr>
          </a:solidFill>
        </a:ln>
      </dgm:spPr>
    </dgm:pt>
    <dgm:pt modelId="{1386CFB7-D68A-4321-ACF7-8ACD3A721F41}" type="pres">
      <dgm:prSet presAssocID="{78AB2D8C-C5BA-48A8-976E-F2F0855F0357}" presName="theList" presStyleCnt="0"/>
      <dgm:spPr/>
    </dgm:pt>
    <dgm:pt modelId="{AAFBD200-1031-4056-8E9D-5818D5005CDD}" type="pres">
      <dgm:prSet presAssocID="{53B8A6BE-AF84-44F8-968B-D349F4DE8539}" presName="aNode" presStyleLbl="fgAcc1" presStyleIdx="0" presStyleCnt="5" custScaleY="164998" custLinFactY="-49689" custLinFactNeighborX="54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B5F2B-F7B8-43C5-90A8-92B90D5A9EBF}" type="pres">
      <dgm:prSet presAssocID="{53B8A6BE-AF84-44F8-968B-D349F4DE8539}" presName="aSpace" presStyleCnt="0"/>
      <dgm:spPr/>
    </dgm:pt>
    <dgm:pt modelId="{AD818983-2EA7-465F-A3DA-0E4DD5C9F405}" type="pres">
      <dgm:prSet presAssocID="{4DD35E56-FE48-4584-887C-FDB35B16B2E0}" presName="aNode" presStyleLbl="fgAcc1" presStyleIdx="1" presStyleCnt="5" custLinFactY="-1858" custLinFactNeighborX="54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2B334-77E9-41A2-88F4-18BD7E472D69}" type="pres">
      <dgm:prSet presAssocID="{4DD35E56-FE48-4584-887C-FDB35B16B2E0}" presName="aSpace" presStyleCnt="0"/>
      <dgm:spPr/>
    </dgm:pt>
    <dgm:pt modelId="{8BC39978-FFE0-4ABB-A5CB-4A964FE0C7DB}" type="pres">
      <dgm:prSet presAssocID="{EAAFDD33-A6FF-4110-B52B-2D1506DC311B}" presName="aNode" presStyleLbl="fgAcc1" presStyleIdx="2" presStyleCnt="5" custScaleY="448327" custLinFactY="10666" custLinFactNeighborX="54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7C6C0-F0E6-4A56-9426-2F11C4D86822}" type="pres">
      <dgm:prSet presAssocID="{EAAFDD33-A6FF-4110-B52B-2D1506DC311B}" presName="aSpace" presStyleCnt="0"/>
      <dgm:spPr/>
    </dgm:pt>
    <dgm:pt modelId="{506BA12F-3C4B-4E1E-BB70-E7C03E3B0D07}" type="pres">
      <dgm:prSet presAssocID="{BFFD036C-7919-4912-A6A1-EE916E672C4B}" presName="aNode" presStyleLbl="fgAcc1" presStyleIdx="3" presStyleCnt="5" custScaleY="400715" custLinFactY="54149" custLinFactNeighborX="54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64793-699B-4767-8AB0-CF75136CC405}" type="pres">
      <dgm:prSet presAssocID="{BFFD036C-7919-4912-A6A1-EE916E672C4B}" presName="aSpace" presStyleCnt="0"/>
      <dgm:spPr/>
    </dgm:pt>
    <dgm:pt modelId="{52A96307-52FA-4101-A0C6-C51AA1741E7B}" type="pres">
      <dgm:prSet presAssocID="{850FBEBE-C9C6-4318-9F4C-D6351F30D722}" presName="aNode" presStyleLbl="fgAcc1" presStyleIdx="4" presStyleCnt="5" custScaleY="199887" custLinFactY="100000" custLinFactNeighborX="544" custLinFactNeighborY="152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87CB0-1C91-4263-A3BF-CE87F02E90E9}" type="pres">
      <dgm:prSet presAssocID="{850FBEBE-C9C6-4318-9F4C-D6351F30D722}" presName="aSpace" presStyleCnt="0"/>
      <dgm:spPr/>
    </dgm:pt>
  </dgm:ptLst>
  <dgm:cxnLst>
    <dgm:cxn modelId="{063A350A-67DD-4D52-981A-CA4100F83415}" srcId="{78AB2D8C-C5BA-48A8-976E-F2F0855F0357}" destId="{BFFD036C-7919-4912-A6A1-EE916E672C4B}" srcOrd="3" destOrd="0" parTransId="{CE387C35-5553-4FDB-8DAE-64F33703662A}" sibTransId="{997F9497-D86C-4C69-8C60-ABF58F05361D}"/>
    <dgm:cxn modelId="{3C682389-12C8-4429-BE25-9A593E88A226}" type="presOf" srcId="{EAAFDD33-A6FF-4110-B52B-2D1506DC311B}" destId="{8BC39978-FFE0-4ABB-A5CB-4A964FE0C7DB}" srcOrd="0" destOrd="0" presId="urn:microsoft.com/office/officeart/2005/8/layout/pyramid2"/>
    <dgm:cxn modelId="{9EB2FECC-0156-432D-AB07-3F9658CEAE61}" srcId="{78AB2D8C-C5BA-48A8-976E-F2F0855F0357}" destId="{4DD35E56-FE48-4584-887C-FDB35B16B2E0}" srcOrd="1" destOrd="0" parTransId="{E3B7B875-CA48-4DC1-9D95-02D9ADB0D3CB}" sibTransId="{C93907D9-8460-4983-B560-2868E7487675}"/>
    <dgm:cxn modelId="{3830DF6C-AC68-4E00-9CF4-B3CA04472BB0}" srcId="{78AB2D8C-C5BA-48A8-976E-F2F0855F0357}" destId="{EAAFDD33-A6FF-4110-B52B-2D1506DC311B}" srcOrd="2" destOrd="0" parTransId="{9D61EA89-A894-4BD8-B751-94C4160A881C}" sibTransId="{D021A386-ABFB-41B9-A3FE-BA2BD7E5BE91}"/>
    <dgm:cxn modelId="{6034A582-7E6E-4F9F-BF7D-C29C96EFB324}" type="presOf" srcId="{53B8A6BE-AF84-44F8-968B-D349F4DE8539}" destId="{AAFBD200-1031-4056-8E9D-5818D5005CDD}" srcOrd="0" destOrd="0" presId="urn:microsoft.com/office/officeart/2005/8/layout/pyramid2"/>
    <dgm:cxn modelId="{C5B1F32D-EABF-40AB-9A15-7FD4BAEF6281}" type="presOf" srcId="{78AB2D8C-C5BA-48A8-976E-F2F0855F0357}" destId="{2F9D6FC3-F6E6-4310-9AA8-2FCA3480399D}" srcOrd="0" destOrd="0" presId="urn:microsoft.com/office/officeart/2005/8/layout/pyramid2"/>
    <dgm:cxn modelId="{209DD321-CA02-42D2-B53F-DC7C90F8F7A1}" type="presOf" srcId="{BFFD036C-7919-4912-A6A1-EE916E672C4B}" destId="{506BA12F-3C4B-4E1E-BB70-E7C03E3B0D07}" srcOrd="0" destOrd="0" presId="urn:microsoft.com/office/officeart/2005/8/layout/pyramid2"/>
    <dgm:cxn modelId="{FD811A2C-86F2-4E25-97BA-9D47AFA2763C}" type="presOf" srcId="{850FBEBE-C9C6-4318-9F4C-D6351F30D722}" destId="{52A96307-52FA-4101-A0C6-C51AA1741E7B}" srcOrd="0" destOrd="0" presId="urn:microsoft.com/office/officeart/2005/8/layout/pyramid2"/>
    <dgm:cxn modelId="{E8E36C7D-EF86-419F-A2D2-279B08356F44}" srcId="{78AB2D8C-C5BA-48A8-976E-F2F0855F0357}" destId="{850FBEBE-C9C6-4318-9F4C-D6351F30D722}" srcOrd="4" destOrd="0" parTransId="{2E6F5369-C54E-435D-89E4-F75155384926}" sibTransId="{B447F2C7-8855-4B88-947C-D3320B949B96}"/>
    <dgm:cxn modelId="{50554707-F639-498E-9A1D-17111B584C84}" type="presOf" srcId="{4DD35E56-FE48-4584-887C-FDB35B16B2E0}" destId="{AD818983-2EA7-465F-A3DA-0E4DD5C9F405}" srcOrd="0" destOrd="0" presId="urn:microsoft.com/office/officeart/2005/8/layout/pyramid2"/>
    <dgm:cxn modelId="{50A616BF-44B4-486F-BBD7-D76333ACEAF4}" srcId="{78AB2D8C-C5BA-48A8-976E-F2F0855F0357}" destId="{53B8A6BE-AF84-44F8-968B-D349F4DE8539}" srcOrd="0" destOrd="0" parTransId="{C3BBE9A3-8D70-4B21-8F33-D0279A2CC411}" sibTransId="{ED6599EC-EA12-40C3-8AC5-91D01B1D0643}"/>
    <dgm:cxn modelId="{338CB797-31E5-46E2-8369-09D28495E7C9}" type="presParOf" srcId="{2F9D6FC3-F6E6-4310-9AA8-2FCA3480399D}" destId="{B71204E1-F3E8-49D5-84D1-0F546DB5E629}" srcOrd="0" destOrd="0" presId="urn:microsoft.com/office/officeart/2005/8/layout/pyramid2"/>
    <dgm:cxn modelId="{B9E70458-087C-4013-809B-60E1A71472D0}" type="presParOf" srcId="{2F9D6FC3-F6E6-4310-9AA8-2FCA3480399D}" destId="{1386CFB7-D68A-4321-ACF7-8ACD3A721F41}" srcOrd="1" destOrd="0" presId="urn:microsoft.com/office/officeart/2005/8/layout/pyramid2"/>
    <dgm:cxn modelId="{0D2FA1B4-6FDB-4D27-A1A8-AAF91BCCF9BF}" type="presParOf" srcId="{1386CFB7-D68A-4321-ACF7-8ACD3A721F41}" destId="{AAFBD200-1031-4056-8E9D-5818D5005CDD}" srcOrd="0" destOrd="0" presId="urn:microsoft.com/office/officeart/2005/8/layout/pyramid2"/>
    <dgm:cxn modelId="{D8071DE4-9EFF-4C4C-B59A-26698CC40BB4}" type="presParOf" srcId="{1386CFB7-D68A-4321-ACF7-8ACD3A721F41}" destId="{D85B5F2B-F7B8-43C5-90A8-92B90D5A9EBF}" srcOrd="1" destOrd="0" presId="urn:microsoft.com/office/officeart/2005/8/layout/pyramid2"/>
    <dgm:cxn modelId="{0457A542-6E97-4E96-B535-F749315DACF4}" type="presParOf" srcId="{1386CFB7-D68A-4321-ACF7-8ACD3A721F41}" destId="{AD818983-2EA7-465F-A3DA-0E4DD5C9F405}" srcOrd="2" destOrd="0" presId="urn:microsoft.com/office/officeart/2005/8/layout/pyramid2"/>
    <dgm:cxn modelId="{2F2622E9-A991-4841-AACE-C1880666214F}" type="presParOf" srcId="{1386CFB7-D68A-4321-ACF7-8ACD3A721F41}" destId="{C2C2B334-77E9-41A2-88F4-18BD7E472D69}" srcOrd="3" destOrd="0" presId="urn:microsoft.com/office/officeart/2005/8/layout/pyramid2"/>
    <dgm:cxn modelId="{C934A13F-AD36-4BE1-BE5D-270BA7C0B684}" type="presParOf" srcId="{1386CFB7-D68A-4321-ACF7-8ACD3A721F41}" destId="{8BC39978-FFE0-4ABB-A5CB-4A964FE0C7DB}" srcOrd="4" destOrd="0" presId="urn:microsoft.com/office/officeart/2005/8/layout/pyramid2"/>
    <dgm:cxn modelId="{73F69EC5-466C-4CFA-9AF6-CCB0A82A5ED7}" type="presParOf" srcId="{1386CFB7-D68A-4321-ACF7-8ACD3A721F41}" destId="{2787C6C0-F0E6-4A56-9426-2F11C4D86822}" srcOrd="5" destOrd="0" presId="urn:microsoft.com/office/officeart/2005/8/layout/pyramid2"/>
    <dgm:cxn modelId="{2B208830-6E3C-4245-8C3B-4FD5BA965AB4}" type="presParOf" srcId="{1386CFB7-D68A-4321-ACF7-8ACD3A721F41}" destId="{506BA12F-3C4B-4E1E-BB70-E7C03E3B0D07}" srcOrd="6" destOrd="0" presId="urn:microsoft.com/office/officeart/2005/8/layout/pyramid2"/>
    <dgm:cxn modelId="{0F7D4588-884A-46E0-820E-AFC676AEFDAF}" type="presParOf" srcId="{1386CFB7-D68A-4321-ACF7-8ACD3A721F41}" destId="{BC264793-699B-4767-8AB0-CF75136CC405}" srcOrd="7" destOrd="0" presId="urn:microsoft.com/office/officeart/2005/8/layout/pyramid2"/>
    <dgm:cxn modelId="{37315B4B-885E-458A-9956-BDFE2030353E}" type="presParOf" srcId="{1386CFB7-D68A-4321-ACF7-8ACD3A721F41}" destId="{52A96307-52FA-4101-A0C6-C51AA1741E7B}" srcOrd="8" destOrd="0" presId="urn:microsoft.com/office/officeart/2005/8/layout/pyramid2"/>
    <dgm:cxn modelId="{E2E5C869-F11D-4233-ACE0-775A2FE4929A}" type="presParOf" srcId="{1386CFB7-D68A-4321-ACF7-8ACD3A721F41}" destId="{86387CB0-1C91-4263-A3BF-CE87F02E90E9}" srcOrd="9" destOrd="0" presId="urn:microsoft.com/office/officeart/2005/8/layout/pyramid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254B6-231B-4BB7-B934-7776CB602AFC}">
      <dsp:nvSpPr>
        <dsp:cNvPr id="0" name=""/>
        <dsp:cNvSpPr/>
      </dsp:nvSpPr>
      <dsp:spPr>
        <a:xfrm>
          <a:off x="-2851499" y="-439450"/>
          <a:ext cx="3402452" cy="3402452"/>
        </a:xfrm>
        <a:prstGeom prst="blockArc">
          <a:avLst>
            <a:gd name="adj1" fmla="val 18900000"/>
            <a:gd name="adj2" fmla="val 2700000"/>
            <a:gd name="adj3" fmla="val 635"/>
          </a:avLst>
        </a:prstGeom>
        <a:noFill/>
        <a:ln w="25400" cap="flat" cmpd="sng" algn="ctr">
          <a:solidFill>
            <a:schemeClr val="tx1">
              <a:lumMod val="90000"/>
              <a:lumOff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C6841-AA1C-462C-9B56-D66C51FDFF9D}">
      <dsp:nvSpPr>
        <dsp:cNvPr id="0" name=""/>
        <dsp:cNvSpPr/>
      </dsp:nvSpPr>
      <dsp:spPr>
        <a:xfrm>
          <a:off x="354237" y="252355"/>
          <a:ext cx="3392098" cy="50471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1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Narrow" panose="020B0606020202030204" pitchFamily="34" charset="0"/>
            </a:rPr>
            <a:t>Кемеровская, Новосибирская, Томская, Омская, Амурская, Иркутская, Тюменская     </a:t>
          </a:r>
          <a:endParaRPr lang="ru-RU" sz="1400" kern="1200" dirty="0">
            <a:solidFill>
              <a:schemeClr val="bg1"/>
            </a:solidFill>
            <a:latin typeface="Arial Narrow" panose="020B0606020202030204" pitchFamily="34" charset="0"/>
          </a:endParaRPr>
        </a:p>
      </dsp:txBody>
      <dsp:txXfrm>
        <a:off x="354237" y="252355"/>
        <a:ext cx="3392098" cy="504710"/>
      </dsp:txXfrm>
    </dsp:sp>
    <dsp:sp modelId="{AAB07EBC-5AE9-4B96-B209-E58E53B2B8D0}">
      <dsp:nvSpPr>
        <dsp:cNvPr id="0" name=""/>
        <dsp:cNvSpPr/>
      </dsp:nvSpPr>
      <dsp:spPr>
        <a:xfrm>
          <a:off x="38793" y="189266"/>
          <a:ext cx="630887" cy="6308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90000"/>
              <a:lumOff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70176-876F-4AC4-BB18-3C2A816C896B}">
      <dsp:nvSpPr>
        <dsp:cNvPr id="0" name=""/>
        <dsp:cNvSpPr/>
      </dsp:nvSpPr>
      <dsp:spPr>
        <a:xfrm>
          <a:off x="537699" y="1009420"/>
          <a:ext cx="3208635" cy="50471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1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 Narrow" panose="020B0606020202030204" pitchFamily="34" charset="0"/>
            </a:rPr>
            <a:t>Алтайский, Красноярский</a:t>
          </a:r>
          <a:endParaRPr lang="ru-RU" sz="1400" kern="1200" dirty="0">
            <a:latin typeface="Arial Narrow" panose="020B0606020202030204" pitchFamily="34" charset="0"/>
          </a:endParaRPr>
        </a:p>
      </dsp:txBody>
      <dsp:txXfrm>
        <a:off x="537699" y="1009420"/>
        <a:ext cx="3208635" cy="504710"/>
      </dsp:txXfrm>
    </dsp:sp>
    <dsp:sp modelId="{3A5B624B-79B3-40B0-B511-341B40984C67}">
      <dsp:nvSpPr>
        <dsp:cNvPr id="0" name=""/>
        <dsp:cNvSpPr/>
      </dsp:nvSpPr>
      <dsp:spPr>
        <a:xfrm>
          <a:off x="222255" y="946331"/>
          <a:ext cx="630887" cy="6308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90000"/>
              <a:lumOff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9E2F5F-D57C-4758-85ED-87CAC06DFB0C}">
      <dsp:nvSpPr>
        <dsp:cNvPr id="0" name=""/>
        <dsp:cNvSpPr/>
      </dsp:nvSpPr>
      <dsp:spPr>
        <a:xfrm>
          <a:off x="354237" y="1766485"/>
          <a:ext cx="3392098" cy="50471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1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 Narrow" panose="020B0606020202030204" pitchFamily="34" charset="0"/>
            </a:rPr>
            <a:t>Алтай, САХА (Якутия)</a:t>
          </a:r>
          <a:endParaRPr lang="ru-RU" sz="1400" kern="1200" dirty="0">
            <a:latin typeface="Arial Narrow" panose="020B0606020202030204" pitchFamily="34" charset="0"/>
          </a:endParaRPr>
        </a:p>
      </dsp:txBody>
      <dsp:txXfrm>
        <a:off x="354237" y="1766485"/>
        <a:ext cx="3392098" cy="504710"/>
      </dsp:txXfrm>
    </dsp:sp>
    <dsp:sp modelId="{F369647A-E391-4DBD-831B-E219E7798D83}">
      <dsp:nvSpPr>
        <dsp:cNvPr id="0" name=""/>
        <dsp:cNvSpPr/>
      </dsp:nvSpPr>
      <dsp:spPr>
        <a:xfrm>
          <a:off x="38793" y="1703396"/>
          <a:ext cx="630887" cy="6308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90000"/>
              <a:lumOff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204E1-F3E8-49D5-84D1-0F546DB5E629}">
      <dsp:nvSpPr>
        <dsp:cNvPr id="0" name=""/>
        <dsp:cNvSpPr/>
      </dsp:nvSpPr>
      <dsp:spPr>
        <a:xfrm>
          <a:off x="111895" y="0"/>
          <a:ext cx="5087240" cy="5087240"/>
        </a:xfrm>
        <a:prstGeom prst="triangle">
          <a:avLst/>
        </a:prstGeom>
        <a:solidFill>
          <a:schemeClr val="accent5">
            <a:lumMod val="60000"/>
            <a:lumOff val="40000"/>
          </a:schemeClr>
        </a:solidFill>
        <a:ln w="381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BD200-1031-4056-8E9D-5818D5005CDD}">
      <dsp:nvSpPr>
        <dsp:cNvPr id="0" name=""/>
        <dsp:cNvSpPr/>
      </dsp:nvSpPr>
      <dsp:spPr>
        <a:xfrm>
          <a:off x="2923440" y="325456"/>
          <a:ext cx="3306706" cy="487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394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обсуждение проблемных вопросов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7249" y="349265"/>
        <a:ext cx="3259088" cy="440110"/>
      </dsp:txXfrm>
    </dsp:sp>
    <dsp:sp modelId="{AD818983-2EA7-465F-A3DA-0E4DD5C9F405}">
      <dsp:nvSpPr>
        <dsp:cNvPr id="0" name=""/>
        <dsp:cNvSpPr/>
      </dsp:nvSpPr>
      <dsp:spPr>
        <a:xfrm>
          <a:off x="2923440" y="991521"/>
          <a:ext cx="3306706" cy="2955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394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исчерпывающие ответы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37870" y="1005951"/>
        <a:ext cx="3277846" cy="266736"/>
      </dsp:txXfrm>
    </dsp:sp>
    <dsp:sp modelId="{8BC39978-FFE0-4ABB-A5CB-4A964FE0C7DB}">
      <dsp:nvSpPr>
        <dsp:cNvPr id="0" name=""/>
        <dsp:cNvSpPr/>
      </dsp:nvSpPr>
      <dsp:spPr>
        <a:xfrm>
          <a:off x="2923440" y="1434986"/>
          <a:ext cx="3306706" cy="13252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394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результатах контрольно-надзорной деятельности по завершению отчетных периодов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8133" y="1499679"/>
        <a:ext cx="3177320" cy="1195852"/>
      </dsp:txXfrm>
    </dsp:sp>
    <dsp:sp modelId="{506BA12F-3C4B-4E1E-BB70-E7C03E3B0D07}">
      <dsp:nvSpPr>
        <dsp:cNvPr id="0" name=""/>
        <dsp:cNvSpPr/>
      </dsp:nvSpPr>
      <dsp:spPr>
        <a:xfrm>
          <a:off x="2923440" y="2925709"/>
          <a:ext cx="3306706" cy="1184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394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анализ поднадзорными организациями  результатов проверок аналогичных объектов </a:t>
          </a:r>
        </a:p>
      </dsp:txBody>
      <dsp:txXfrm>
        <a:off x="2981262" y="2983531"/>
        <a:ext cx="3191062" cy="1068855"/>
      </dsp:txXfrm>
    </dsp:sp>
    <dsp:sp modelId="{52A96307-52FA-4101-A0C6-C51AA1741E7B}">
      <dsp:nvSpPr>
        <dsp:cNvPr id="0" name=""/>
        <dsp:cNvSpPr/>
      </dsp:nvSpPr>
      <dsp:spPr>
        <a:xfrm>
          <a:off x="2923440" y="4302233"/>
          <a:ext cx="3306706" cy="5908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394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безопасности</a:t>
          </a:r>
        </a:p>
      </dsp:txBody>
      <dsp:txXfrm>
        <a:off x="2952283" y="4331076"/>
        <a:ext cx="3249020" cy="533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t" anchorCtr="0" compatLnSpc="1">
            <a:prstTxWarp prst="textNoShape">
              <a:avLst/>
            </a:prstTxWarp>
          </a:bodyPr>
          <a:lstStyle>
            <a:lvl1pPr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51276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t" anchorCtr="0" compatLnSpc="1">
            <a:prstTxWarp prst="textNoShape">
              <a:avLst/>
            </a:prstTxWarp>
          </a:bodyPr>
          <a:lstStyle>
            <a:lvl1pPr algn="r"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fld id="{09091DC9-20DA-4F5F-8AF0-660CA5BA97CC}" type="datetimeFigureOut">
              <a:rPr lang="ru-RU"/>
              <a:pPr>
                <a:defRPr/>
              </a:pPr>
              <a:t>28.10.2026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1" y="9431338"/>
            <a:ext cx="29432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b" anchorCtr="0" compatLnSpc="1">
            <a:prstTxWarp prst="textNoShape">
              <a:avLst/>
            </a:prstTxWarp>
          </a:bodyPr>
          <a:lstStyle>
            <a:lvl1pPr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51276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b" anchorCtr="0" compatLnSpc="1">
            <a:prstTxWarp prst="textNoShape">
              <a:avLst/>
            </a:prstTxWarp>
          </a:bodyPr>
          <a:lstStyle>
            <a:lvl1pPr algn="r"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fld id="{AC69847F-BC6D-415A-AB81-28E2AF01429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2539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t" anchorCtr="0" compatLnSpc="1">
            <a:prstTxWarp prst="textNoShape">
              <a:avLst/>
            </a:prstTxWarp>
          </a:bodyPr>
          <a:lstStyle>
            <a:lvl1pPr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51276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t" anchorCtr="0" compatLnSpc="1">
            <a:prstTxWarp prst="textNoShape">
              <a:avLst/>
            </a:prstTxWarp>
          </a:bodyPr>
          <a:lstStyle>
            <a:lvl1pPr algn="r"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fld id="{8FF5D2E2-43B2-4BBD-B40E-45E46A5417D4}" type="datetimeFigureOut">
              <a:rPr lang="ru-RU"/>
              <a:pPr>
                <a:defRPr/>
              </a:pPr>
              <a:t>28.10.2026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2950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7863" y="4714875"/>
            <a:ext cx="544195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1" y="9431338"/>
            <a:ext cx="29432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b" anchorCtr="0" compatLnSpc="1">
            <a:prstTxWarp prst="textNoShape">
              <a:avLst/>
            </a:prstTxWarp>
          </a:bodyPr>
          <a:lstStyle>
            <a:lvl1pPr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1276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45" tIns="47773" rIns="95545" bIns="47773" numCol="1" anchor="b" anchorCtr="0" compatLnSpc="1">
            <a:prstTxWarp prst="textNoShape">
              <a:avLst/>
            </a:prstTxWarp>
          </a:bodyPr>
          <a:lstStyle>
            <a:lvl1pPr algn="r" defTabSz="955558">
              <a:defRPr sz="1300" b="0">
                <a:latin typeface="Calibri" pitchFamily="34" charset="0"/>
              </a:defRPr>
            </a:lvl1pPr>
          </a:lstStyle>
          <a:p>
            <a:pPr>
              <a:defRPr/>
            </a:pPr>
            <a:fld id="{5DC1EF62-428B-4A55-8A49-29D4D214BF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6364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46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2950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62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0826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50115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336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3205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5214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7931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16125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1903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68933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0544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45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8" y="274645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3837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6385F8-3910-43C4-A054-1DACB998716F}" type="datetime1">
              <a:rPr lang="ru-RU" smtClean="0"/>
              <a:t>28.10.2026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Слайд №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F3A0CE-FB47-4628-AF62-2D67A550A45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="" xmlns:a16="http://schemas.microsoft.com/office/drawing/2014/main" id="{D2188727-96D6-4DD2-BBAA-E46E82FD76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86712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5" name="Слайд think-cell" r:id="rId16" imgW="443" imgH="443" progId="TCLayout.ActiveDocument.1">
                  <p:embed/>
                </p:oleObj>
              </mc:Choice>
              <mc:Fallback>
                <p:oleObj name="Слайд think-cell" r:id="rId1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>
            <a:extLst>
              <a:ext uri="{FF2B5EF4-FFF2-40B4-BE49-F238E27FC236}">
                <a16:creationId xmlns="" xmlns:a16="http://schemas.microsoft.com/office/drawing/2014/main" id="{0758FAD8-99FF-46E4-8FE2-B6967A8D7C9B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ru-RU" sz="44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20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cut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.xml"/><Relationship Id="rId7" Type="http://schemas.openxmlformats.org/officeDocument/2006/relationships/image" Target="../media/image1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diagramColors" Target="../diagrams/colors1.xml"/><Relationship Id="rId18" Type="http://schemas.openxmlformats.org/officeDocument/2006/relationships/image" Target="../media/image8.jpeg"/><Relationship Id="rId3" Type="http://schemas.openxmlformats.org/officeDocument/2006/relationships/tags" Target="../tags/tag9.xml"/><Relationship Id="rId7" Type="http://schemas.openxmlformats.org/officeDocument/2006/relationships/oleObject" Target="../embeddings/oleObject4.bin"/><Relationship Id="rId12" Type="http://schemas.openxmlformats.org/officeDocument/2006/relationships/diagramQuickStyle" Target="../diagrams/quickStyle1.xml"/><Relationship Id="rId17" Type="http://schemas.openxmlformats.org/officeDocument/2006/relationships/image" Target="../media/image7.jpeg"/><Relationship Id="rId2" Type="http://schemas.openxmlformats.org/officeDocument/2006/relationships/tags" Target="../tags/tag8.xml"/><Relationship Id="rId16" Type="http://schemas.openxmlformats.org/officeDocument/2006/relationships/image" Target="../media/image6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11" Type="http://schemas.openxmlformats.org/officeDocument/2006/relationships/diagramLayout" Target="../diagrams/layout1.xml"/><Relationship Id="rId5" Type="http://schemas.openxmlformats.org/officeDocument/2006/relationships/notesSlide" Target="../notesSlides/notesSlide3.xml"/><Relationship Id="rId15" Type="http://schemas.openxmlformats.org/officeDocument/2006/relationships/image" Target="../media/image5.jpeg"/><Relationship Id="rId10" Type="http://schemas.openxmlformats.org/officeDocument/2006/relationships/diagramData" Target="../diagrams/data1.xml"/><Relationship Id="rId19" Type="http://schemas.openxmlformats.org/officeDocument/2006/relationships/image" Target="../media/image9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1.xml"/><Relationship Id="rId7" Type="http://schemas.openxmlformats.org/officeDocument/2006/relationships/image" Target="../media/image1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3.xml"/><Relationship Id="rId7" Type="http://schemas.openxmlformats.org/officeDocument/2006/relationships/image" Target="../media/image1.emf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tags" Target="../tags/tag17.xml"/><Relationship Id="rId7" Type="http://schemas.openxmlformats.org/officeDocument/2006/relationships/image" Target="../media/image1.emf"/><Relationship Id="rId12" Type="http://schemas.openxmlformats.org/officeDocument/2006/relationships/chart" Target="../charts/chart4.xml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.png"/><Relationship Id="rId5" Type="http://schemas.openxmlformats.org/officeDocument/2006/relationships/notesSlide" Target="../notesSlides/notesSlide7.xml"/><Relationship Id="rId10" Type="http://schemas.openxmlformats.org/officeDocument/2006/relationships/chart" Target="../charts/chart3.xml"/><Relationship Id="rId4" Type="http://schemas.openxmlformats.org/officeDocument/2006/relationships/slideLayout" Target="../slideLayouts/slideLayout2.xml"/><Relationship Id="rId9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9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1.xml"/><Relationship Id="rId7" Type="http://schemas.openxmlformats.org/officeDocument/2006/relationships/oleObject" Target="../embeddings/oleObject12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3.xml"/><Relationship Id="rId7" Type="http://schemas.openxmlformats.org/officeDocument/2006/relationships/oleObject" Target="../embeddings/oleObject1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suslugi.ru/" TargetMode="External"/><Relationship Id="rId3" Type="http://schemas.openxmlformats.org/officeDocument/2006/relationships/tags" Target="../tags/tag25.xml"/><Relationship Id="rId7" Type="http://schemas.openxmlformats.org/officeDocument/2006/relationships/image" Target="../media/image1.emf"/><Relationship Id="rId2" Type="http://schemas.openxmlformats.org/officeDocument/2006/relationships/tags" Target="../tags/tag2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diagramColors" Target="../diagrams/colors2.xml"/><Relationship Id="rId3" Type="http://schemas.openxmlformats.org/officeDocument/2006/relationships/tags" Target="../tags/tag27.xml"/><Relationship Id="rId7" Type="http://schemas.openxmlformats.org/officeDocument/2006/relationships/oleObject" Target="../embeddings/oleObject15.bin"/><Relationship Id="rId12" Type="http://schemas.openxmlformats.org/officeDocument/2006/relationships/diagramQuickStyle" Target="../diagrams/quickStyle2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4.jpeg"/><Relationship Id="rId11" Type="http://schemas.openxmlformats.org/officeDocument/2006/relationships/diagramLayout" Target="../diagrams/layout2.xml"/><Relationship Id="rId5" Type="http://schemas.openxmlformats.org/officeDocument/2006/relationships/notesSlide" Target="../notesSlides/notesSlide12.xml"/><Relationship Id="rId10" Type="http://schemas.openxmlformats.org/officeDocument/2006/relationships/diagramData" Target="../diagrams/data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Relationship Id="rId14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="" xmlns:a16="http://schemas.microsoft.com/office/drawing/2014/main" id="{9FBD7EB6-6836-4930-BBEE-6F52CA87AE7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1777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9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="" xmlns:a16="http://schemas.microsoft.com/office/drawing/2014/main" id="{FC32112C-6258-4DAD-963F-B0D13D7ECCB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536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79034" y="5517232"/>
            <a:ext cx="9150350" cy="1080120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исполняющий обязанности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Федянин Е.В.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13" y="1690689"/>
            <a:ext cx="9906000" cy="714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670550" y="567635"/>
            <a:ext cx="39629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</a:pPr>
            <a:endParaRPr lang="ru-RU" sz="1600" dirty="0">
              <a:latin typeface="Cambria" pitchFamily="18" charset="0"/>
            </a:endParaRPr>
          </a:p>
          <a:p>
            <a:pPr lvl="0" algn="r">
              <a:lnSpc>
                <a:spcPct val="80000"/>
              </a:lnSpc>
            </a:pPr>
            <a:r>
              <a:rPr lang="ru-RU" sz="1600" dirty="0">
                <a:latin typeface="Cambria" pitchFamily="18" charset="0"/>
              </a:rPr>
              <a:t>Сибирское управление </a:t>
            </a:r>
          </a:p>
          <a:p>
            <a:pPr lvl="0" algn="r">
              <a:lnSpc>
                <a:spcPct val="80000"/>
              </a:lnSpc>
            </a:pPr>
            <a:r>
              <a:rPr lang="ru-RU" sz="1600" dirty="0">
                <a:latin typeface="Cambria" pitchFamily="18" charset="0"/>
              </a:rPr>
              <a:t>Федеральной службы по </a:t>
            </a:r>
          </a:p>
          <a:p>
            <a:pPr lvl="0" algn="r">
              <a:lnSpc>
                <a:spcPct val="80000"/>
              </a:lnSpc>
            </a:pPr>
            <a:r>
              <a:rPr lang="ru-RU" sz="1600" dirty="0">
                <a:latin typeface="Cambria" pitchFamily="18" charset="0"/>
              </a:rPr>
              <a:t>экологическому, технологическому </a:t>
            </a:r>
          </a:p>
          <a:p>
            <a:pPr lvl="0" algn="r">
              <a:lnSpc>
                <a:spcPct val="80000"/>
              </a:lnSpc>
            </a:pPr>
            <a:r>
              <a:rPr lang="ru-RU" sz="1600" dirty="0">
                <a:latin typeface="Cambria" pitchFamily="18" charset="0"/>
              </a:rPr>
              <a:t>и атомному надзору</a:t>
            </a:r>
          </a:p>
        </p:txBody>
      </p:sp>
      <p:grpSp>
        <p:nvGrpSpPr>
          <p:cNvPr id="10" name="Группа 34"/>
          <p:cNvGrpSpPr/>
          <p:nvPr/>
        </p:nvGrpSpPr>
        <p:grpSpPr>
          <a:xfrm>
            <a:off x="0" y="367094"/>
            <a:ext cx="8915400" cy="403541"/>
            <a:chOff x="35496" y="332656"/>
            <a:chExt cx="9107488" cy="419795"/>
          </a:xfrm>
        </p:grpSpPr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5496" y="476672"/>
              <a:ext cx="9107488" cy="131763"/>
            </a:xfrm>
            <a:prstGeom prst="rect">
              <a:avLst/>
            </a:prstGeom>
            <a:gradFill rotWithShape="0">
              <a:gsLst>
                <a:gs pos="0">
                  <a:srgbClr val="1F497D">
                    <a:lumMod val="60000"/>
                    <a:lumOff val="40000"/>
                  </a:srgbClr>
                </a:gs>
                <a:gs pos="100000">
                  <a:sysClr val="window" lastClr="FFFFFF">
                    <a:alpha val="5000"/>
                  </a:sys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5496" y="620688"/>
              <a:ext cx="9107488" cy="131763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ysClr val="window" lastClr="FFFFFF">
                    <a:alpha val="5000"/>
                  </a:sys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35496" y="332656"/>
              <a:ext cx="9107488" cy="131763"/>
            </a:xfrm>
            <a:prstGeom prst="rect">
              <a:avLst/>
            </a:prstGeom>
            <a:gradFill rotWithShape="0">
              <a:gsLst>
                <a:gs pos="0">
                  <a:sysClr val="window" lastClr="FFFFFF"/>
                </a:gs>
                <a:gs pos="100000">
                  <a:sysClr val="window" lastClr="FFFFFF">
                    <a:alpha val="5000"/>
                  </a:sys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  <p:sp>
        <p:nvSpPr>
          <p:cNvPr id="15367" name="Заголовок 1"/>
          <p:cNvSpPr>
            <a:spLocks/>
          </p:cNvSpPr>
          <p:nvPr/>
        </p:nvSpPr>
        <p:spPr bwMode="auto">
          <a:xfrm>
            <a:off x="1" y="770634"/>
            <a:ext cx="3584847" cy="99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>
              <a:lnSpc>
                <a:spcPct val="80000"/>
              </a:lnSpc>
            </a:pPr>
            <a:endParaRPr lang="ru-RU" sz="1800" dirty="0">
              <a:latin typeface="Cambr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3200" dirty="0">
                <a:latin typeface="Cambria" pitchFamily="18" charset="0"/>
              </a:rPr>
              <a:t>  РОСТЕХНАДЗОР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64568" y="2204864"/>
            <a:ext cx="8265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убличное обсуждение </a:t>
            </a: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реализации приоритетной   программы </a:t>
            </a:r>
            <a:endParaRPr lang="ru-RU" sz="3600" b="1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 контрольно-надзорной деятельности»</a:t>
            </a:r>
          </a:p>
        </p:txBody>
      </p:sp>
      <p:pic>
        <p:nvPicPr>
          <p:cNvPr id="15364" name="Picture 41" descr="fsetan_emblema200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57675" y="98661"/>
            <a:ext cx="141287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690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07082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="" xmlns:a16="http://schemas.microsoft.com/office/drawing/2014/main" id="{3E034962-BA4C-41F2-8250-7BFD29424A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Заголовок 3"/>
          <p:cNvGrpSpPr>
            <a:grpSpLocks noGrp="1"/>
          </p:cNvGrpSpPr>
          <p:nvPr/>
        </p:nvGrpSpPr>
        <p:grpSpPr>
          <a:xfrm>
            <a:off x="0" y="82459"/>
            <a:ext cx="8915400" cy="1150757"/>
            <a:chOff x="35496" y="36555"/>
            <a:chExt cx="9107488" cy="1197107"/>
          </a:xfrm>
        </p:grpSpPr>
        <p:grpSp>
          <p:nvGrpSpPr>
            <p:cNvPr id="8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" name="Группа 35"/>
            <p:cNvGrpSpPr/>
            <p:nvPr/>
          </p:nvGrpSpPr>
          <p:grpSpPr>
            <a:xfrm>
              <a:off x="35496" y="36555"/>
              <a:ext cx="4315393" cy="1197107"/>
              <a:chOff x="35496" y="36555"/>
              <a:chExt cx="4315393" cy="1197107"/>
            </a:xfrm>
          </p:grpSpPr>
          <p:sp>
            <p:nvSpPr>
              <p:cNvPr id="10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36555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473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933365" y="770635"/>
            <a:ext cx="5256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cs typeface="Times New Roman" panose="02020603050405020304" pitchFamily="18" charset="0"/>
              </a:rPr>
              <a:t>О РАССМАТРИВАЕМЫХ ВОПРОСАХ</a:t>
            </a:r>
            <a:endParaRPr kumimoji="0" lang="ru-RU" sz="20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7427" y="1500334"/>
            <a:ext cx="78095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О результатах правоприменительной практики Сибирского управления Ростехнадзора за 9</a:t>
            </a:r>
            <a:r>
              <a:rPr lang="ru-RU" sz="2000" dirty="0" smtClean="0">
                <a:latin typeface="Arial Narrow" panose="020B0606020202030204" pitchFamily="34" charset="0"/>
              </a:rPr>
              <a:t> месяцев 2026 </a:t>
            </a:r>
            <a:r>
              <a:rPr lang="ru-RU" sz="2000" dirty="0">
                <a:latin typeface="Arial Narrow" panose="020B0606020202030204" pitchFamily="34" charset="0"/>
              </a:rPr>
              <a:t>года. 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>
                <a:latin typeface="Arial Narrow" panose="020B0606020202030204" pitchFamily="34" charset="0"/>
              </a:rPr>
              <a:t>о результатах правоприменительной практики на опасных производственных объектах хранения и переработки растительного сырья и ключевых изменениях в области промышленной безопасности для предприятий, осуществляющих хранение и переработку растительного сырья</a:t>
            </a:r>
            <a:r>
              <a:rPr lang="ru-RU" sz="2000" dirty="0" smtClean="0">
                <a:latin typeface="Arial Narrow" panose="020B0606020202030204" pitchFamily="34" charset="0"/>
              </a:rPr>
              <a:t>;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>
                <a:latin typeface="Arial Narrow" panose="020B0606020202030204" pitchFamily="34" charset="0"/>
              </a:rPr>
              <a:t>об анализе типичных нарушений, статистики аварийности и </a:t>
            </a:r>
            <a:r>
              <a:rPr lang="ru-RU" sz="2000" dirty="0" smtClean="0">
                <a:latin typeface="Arial Narrow" panose="020B0606020202030204" pitchFamily="34" charset="0"/>
              </a:rPr>
              <a:t>травматизма;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endParaRPr lang="ru-RU" sz="1800" dirty="0">
              <a:latin typeface="Arial Narrow" panose="020B0606020202030204" pitchFamily="34" charset="0"/>
            </a:endParaRPr>
          </a:p>
        </p:txBody>
      </p:sp>
      <p:pic>
        <p:nvPicPr>
          <p:cNvPr id="3102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2348880"/>
            <a:ext cx="671786" cy="67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9" descr="https://donvesti.ru/wp-content/uploads/2020/09/maxresdefault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1" descr="https://donvesti.ru/wp-content/uploads/2020/09/maxresdefault-1.jpg"/>
          <p:cNvSpPr>
            <a:spLocks noChangeAspect="1" noChangeArrowheads="1"/>
          </p:cNvSpPr>
          <p:nvPr/>
        </p:nvSpPr>
        <p:spPr bwMode="auto">
          <a:xfrm>
            <a:off x="307976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5" y="4141518"/>
            <a:ext cx="671786" cy="67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1340768"/>
            <a:ext cx="671786" cy="67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36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C:\Users\derksenod\Desktop\Рисунок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0" y="4455099"/>
            <a:ext cx="3313346" cy="240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xmlns="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08880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4" name="Слайд think-cell" r:id="rId7" imgW="443" imgH="443" progId="TCLayout.ActiveDocument.1">
                  <p:embed/>
                </p:oleObj>
              </mc:Choice>
              <mc:Fallback>
                <p:oleObj name="Слайд think-cell" r:id="rId7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:a16="http://schemas.microsoft.com/office/drawing/2014/main" xmlns="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Заголовок 3"/>
          <p:cNvGrpSpPr>
            <a:grpSpLocks noGrp="1"/>
          </p:cNvGrpSpPr>
          <p:nvPr/>
        </p:nvGrpSpPr>
        <p:grpSpPr>
          <a:xfrm>
            <a:off x="-39248" y="64195"/>
            <a:ext cx="8954649" cy="1169021"/>
            <a:chOff x="-4599" y="17555"/>
            <a:chExt cx="9147583" cy="1216107"/>
          </a:xfrm>
        </p:grpSpPr>
        <p:grpSp>
          <p:nvGrpSpPr>
            <p:cNvPr id="8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" name="Группа 35"/>
            <p:cNvGrpSpPr/>
            <p:nvPr/>
          </p:nvGrpSpPr>
          <p:grpSpPr>
            <a:xfrm>
              <a:off x="-4599" y="17555"/>
              <a:ext cx="4315393" cy="1216107"/>
              <a:chOff x="-4599" y="17555"/>
              <a:chExt cx="4315393" cy="1216107"/>
            </a:xfrm>
          </p:grpSpPr>
          <p:sp>
            <p:nvSpPr>
              <p:cNvPr id="10" name="Text Box 18"/>
              <p:cNvSpPr txBox="1">
                <a:spLocks noChangeArrowheads="1"/>
              </p:cNvSpPr>
              <p:nvPr/>
            </p:nvSpPr>
            <p:spPr bwMode="auto">
              <a:xfrm>
                <a:off x="-4599" y="17555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120" y="5916285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617081" y="770635"/>
            <a:ext cx="5256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cs typeface="Times New Roman" panose="02020603050405020304" pitchFamily="18" charset="0"/>
              </a:rPr>
              <a:t>О СИБИРСКОМ УПРАВЛЕНИИ</a:t>
            </a:r>
            <a:endParaRPr kumimoji="0" lang="ru-RU" sz="20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4045" y="1320655"/>
            <a:ext cx="83454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Территориальный орган межрегионального уровня, осуществляющий </a:t>
            </a:r>
            <a:r>
              <a:rPr lang="ru-RU" sz="2000" b="0" dirty="0">
                <a:latin typeface="Arial Narrow" panose="020B0606020202030204" pitchFamily="34" charset="0"/>
                <a:cs typeface="Times New Roman" panose="02020603050405020304" pitchFamily="18" charset="0"/>
              </a:rPr>
              <a:t>функции </a:t>
            </a:r>
            <a:r>
              <a:rPr lang="ru-RU" sz="2000" b="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Ростехнадзора </a:t>
            </a:r>
            <a:r>
              <a:rPr lang="ru-RU" sz="2000" b="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установленной сфере деятельности на территориях </a:t>
            </a:r>
            <a:endParaRPr lang="ru-RU" sz="2000" b="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11 </a:t>
            </a:r>
            <a:r>
              <a:rPr lang="ru-RU" sz="2000" b="0" dirty="0">
                <a:latin typeface="Arial Narrow" panose="020B0606020202030204" pitchFamily="34" charset="0"/>
                <a:cs typeface="Times New Roman" panose="02020603050405020304" pitchFamily="18" charset="0"/>
              </a:rPr>
              <a:t>субъектов Российской </a:t>
            </a:r>
            <a:r>
              <a:rPr lang="ru-RU" sz="2000" b="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Федерации:</a:t>
            </a:r>
            <a:endParaRPr lang="ru-RU" sz="2000" b="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772135406"/>
              </p:ext>
            </p:extLst>
          </p:nvPr>
        </p:nvGraphicFramePr>
        <p:xfrm>
          <a:off x="-14282" y="2348883"/>
          <a:ext cx="3777192" cy="2523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8556" y="2724720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Arial Narrow" panose="020B0606020202030204" pitchFamily="34" charset="0"/>
              </a:rPr>
              <a:t>Область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998" y="3501008"/>
            <a:ext cx="4603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latin typeface="Arial Narrow" panose="020B0606020202030204" pitchFamily="34" charset="0"/>
              </a:rPr>
              <a:t>Край</a:t>
            </a: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7016" y="4224267"/>
            <a:ext cx="7409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Республика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pic>
        <p:nvPicPr>
          <p:cNvPr id="23" name="Picture 6" descr="https://s0.rbk.ru/v6_top_pics/resized/1180xH/media/img/6/20/755785577973206.jpe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89" y="5339692"/>
            <a:ext cx="2658771" cy="151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551" y="2700582"/>
            <a:ext cx="2175259" cy="116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derksenod\Desktop\РАЗНОЕ\2017г\ПУБЛИЧНЫЕ\Подготовка к публичному меропр - 2\9. Презентация Управления\Для создания презентации\48628190b0d050e5a03002dba3745274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210" y="5663009"/>
            <a:ext cx="1678271" cy="103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3782870" y="4717165"/>
            <a:ext cx="0" cy="1872208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39" name="Picture 63" descr="http://www.kolmar.ru/upload/iblock/ab6/ab612306d1c2cd3555e88398f7e9c375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002" y="2677584"/>
            <a:ext cx="3260239" cy="217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derksenod\Desktop\РАЗНОЕ\2017г\ПУБЛИЧНЫЕ\Подготовка к публичному меропр - 2\9. Презентация Управления\Для создания презентации\Красивые фото\Алтай, котло\DJI_0658_1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4080899"/>
            <a:ext cx="1962671" cy="135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2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308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Заголовок 3"/>
          <p:cNvGrpSpPr>
            <a:grpSpLocks noGrp="1"/>
          </p:cNvGrpSpPr>
          <p:nvPr/>
        </p:nvGrpSpPr>
        <p:grpSpPr>
          <a:xfrm>
            <a:off x="0" y="71950"/>
            <a:ext cx="8915400" cy="1161264"/>
            <a:chOff x="35496" y="25624"/>
            <a:chExt cx="9107488" cy="1208038"/>
          </a:xfrm>
        </p:grpSpPr>
        <p:grpSp>
          <p:nvGrpSpPr>
            <p:cNvPr id="8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" name="Группа 35"/>
            <p:cNvGrpSpPr/>
            <p:nvPr/>
          </p:nvGrpSpPr>
          <p:grpSpPr>
            <a:xfrm>
              <a:off x="35496" y="25624"/>
              <a:ext cx="4315393" cy="1208038"/>
              <a:chOff x="35496" y="25624"/>
              <a:chExt cx="4315393" cy="1208038"/>
            </a:xfrm>
          </p:grpSpPr>
          <p:sp>
            <p:nvSpPr>
              <p:cNvPr id="10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25624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731404" y="770635"/>
            <a:ext cx="5256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cs typeface="Times New Roman" panose="02020603050405020304" pitchFamily="18" charset="0"/>
              </a:rPr>
              <a:t>ОБ ОСНОВНЫХ ПОКАЗАТЕЛЯХ</a:t>
            </a:r>
            <a:endParaRPr kumimoji="0" lang="ru-RU" sz="20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088403"/>
              </p:ext>
            </p:extLst>
          </p:nvPr>
        </p:nvGraphicFramePr>
        <p:xfrm>
          <a:off x="268624" y="1340769"/>
          <a:ext cx="9364895" cy="4753571"/>
        </p:xfrm>
        <a:graphic>
          <a:graphicData uri="http://schemas.openxmlformats.org/drawingml/2006/table">
            <a:tbl>
              <a:tblPr/>
              <a:tblGrid>
                <a:gridCol w="758037"/>
                <a:gridCol w="4437665"/>
                <a:gridCol w="1389731"/>
                <a:gridCol w="1389731"/>
                <a:gridCol w="1389731"/>
              </a:tblGrid>
              <a:tr h="34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70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Кол-во проверок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пл.и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внепл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внеплан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., из них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КИП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пост.надзор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мероприятия по иным основаниям (по обращениям, приемка, пуск)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количество выявленных нарушений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30893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34871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количество административных наказаний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дисквалификаций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предупреждений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административных штрафов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наложенных административных штрафов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140851,6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-5655,5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12" marR="6612" marT="661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взысканных административных штрафов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70711,75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-5087,2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90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6284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7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Заголовок 3"/>
          <p:cNvGrpSpPr>
            <a:grpSpLocks noGrp="1"/>
          </p:cNvGrpSpPr>
          <p:nvPr/>
        </p:nvGrpSpPr>
        <p:grpSpPr>
          <a:xfrm>
            <a:off x="0" y="28540"/>
            <a:ext cx="8915400" cy="1204674"/>
            <a:chOff x="35496" y="-19534"/>
            <a:chExt cx="9107488" cy="1253196"/>
          </a:xfrm>
        </p:grpSpPr>
        <p:grpSp>
          <p:nvGrpSpPr>
            <p:cNvPr id="8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" name="Группа 35"/>
            <p:cNvGrpSpPr/>
            <p:nvPr/>
          </p:nvGrpSpPr>
          <p:grpSpPr>
            <a:xfrm>
              <a:off x="35496" y="-19534"/>
              <a:ext cx="4315393" cy="1253196"/>
              <a:chOff x="35496" y="-19534"/>
              <a:chExt cx="4315393" cy="1253196"/>
            </a:xfrm>
          </p:grpSpPr>
          <p:sp>
            <p:nvSpPr>
              <p:cNvPr id="10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-19534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2432720" y="64973"/>
            <a:ext cx="74168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u="sng" kern="0" cap="all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Краткая статистика </a:t>
            </a:r>
            <a:r>
              <a:rPr lang="ru-RU" sz="2000" b="0" u="sng" kern="0" cap="all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показателей надзорной деятельности по видам надзора</a:t>
            </a:r>
            <a:endParaRPr kumimoji="0" lang="ru-RU" sz="2000" b="0" i="0" u="sng" strike="noStrike" kern="0" cap="all" spc="0" normalizeH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54488"/>
              </p:ext>
            </p:extLst>
          </p:nvPr>
        </p:nvGraphicFramePr>
        <p:xfrm>
          <a:off x="107504" y="1196752"/>
          <a:ext cx="9598024" cy="5544417"/>
        </p:xfrm>
        <a:graphic>
          <a:graphicData uri="http://schemas.openxmlformats.org/drawingml/2006/table">
            <a:tbl>
              <a:tblPr/>
              <a:tblGrid>
                <a:gridCol w="2180124"/>
                <a:gridCol w="1110629"/>
                <a:gridCol w="850110"/>
                <a:gridCol w="1028359"/>
                <a:gridCol w="1055782"/>
                <a:gridCol w="1028359"/>
                <a:gridCol w="822689"/>
                <a:gridCol w="747939"/>
                <a:gridCol w="774033"/>
              </a:tblGrid>
              <a:tr h="670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Промышленная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безопасность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Тепло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энергетика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Электро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энергетика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Гидротехнические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сооружения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Строительный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надзор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Надзор за СРО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ЛИФТ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8432" marR="8432" marT="843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Кол-во проверок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пл.и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внепл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плановых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внеплан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., из них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КИП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пост.надзор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297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иным основаниям (в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т.ч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по обращениям, приемка, пуск)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297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количество выявленных нарушений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34871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0845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количество административных наказаний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АПД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предупреждений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3648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административных штрафов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69662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наложенных адм. штрафов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3133,6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140851,6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297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взысканных адм. штрафов (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66651,5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874,25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70711,75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84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3866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9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1025491" y="165123"/>
            <a:ext cx="871841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kern="0" cap="all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Статистика </a:t>
            </a:r>
            <a:r>
              <a:rPr lang="ru-RU" sz="2000" b="1" kern="0" cap="all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применения </a:t>
            </a:r>
            <a:endParaRPr lang="ru-RU" sz="2000" b="1" kern="0" cap="all" dirty="0" smtClean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000" b="1" kern="0" cap="all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профилактических </a:t>
            </a:r>
            <a:r>
              <a:rPr lang="ru-RU" sz="2000" b="1" kern="0" cap="all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мероприятий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833297"/>
              </p:ext>
            </p:extLst>
          </p:nvPr>
        </p:nvGraphicFramePr>
        <p:xfrm>
          <a:off x="159364" y="909596"/>
          <a:ext cx="9660708" cy="2645268"/>
        </p:xfrm>
        <a:graphic>
          <a:graphicData uri="http://schemas.openxmlformats.org/drawingml/2006/table">
            <a:tbl>
              <a:tblPr/>
              <a:tblGrid>
                <a:gridCol w="1286168"/>
                <a:gridCol w="390949"/>
                <a:gridCol w="390949"/>
                <a:gridCol w="424385"/>
                <a:gridCol w="411525"/>
                <a:gridCol w="424385"/>
                <a:gridCol w="411525"/>
                <a:gridCol w="380661"/>
                <a:gridCol w="393521"/>
                <a:gridCol w="390949"/>
                <a:gridCol w="362657"/>
                <a:gridCol w="390949"/>
                <a:gridCol w="360085"/>
                <a:gridCol w="349798"/>
                <a:gridCol w="401237"/>
                <a:gridCol w="411525"/>
                <a:gridCol w="390949"/>
                <a:gridCol w="401237"/>
                <a:gridCol w="401237"/>
                <a:gridCol w="462967"/>
                <a:gridCol w="411525"/>
                <a:gridCol w="411525"/>
              </a:tblGrid>
              <a:tr h="3752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ТЭ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ЭЭ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ГТС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Лифт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875"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709" marR="6709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68" marR="7268" marT="6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объявление предостережений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информирование поднадзорных организаций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консультирование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профилактический визит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стимул.добросовест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85560" y="4000518"/>
            <a:ext cx="6353441" cy="218521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21650">
                <a:schemeClr val="accent6">
                  <a:lumMod val="20000"/>
                  <a:lumOff val="80000"/>
                </a:schemeClr>
              </a:gs>
              <a:gs pos="50000">
                <a:srgbClr val="FFFFFF"/>
              </a:gs>
              <a:gs pos="99000">
                <a:schemeClr val="bg1">
                  <a:lumMod val="95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Профилактические мероприятия (ст. 45 248-ФЗ)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1) информирование;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2) обобщение правоприменительной практики;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3) меры стимулирования добросовестности;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4) объявление предостережения;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5) консультирование;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6)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самообследование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7) профилактический визит.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6432" y="6262145"/>
            <a:ext cx="8319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cap="all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Наказание не является целью, цель – профилактика!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946407" y="6656970"/>
            <a:ext cx="8633451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40269" y="3641840"/>
            <a:ext cx="95583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за 9 месяцев 2026 года Управлением проведено 34921 профилактических мероприятий (за 9 мес. 2025 г. всего было проведено 27765 (+7156</a:t>
            </a:r>
            <a:r>
              <a:rPr lang="ru-RU" dirty="0" smtClean="0">
                <a:latin typeface="Arial Narrow" panose="020B0606020202030204" pitchFamily="34" charset="0"/>
              </a:rPr>
              <a:t>))</a:t>
            </a:r>
            <a:endParaRPr lang="ru-RU" dirty="0">
              <a:latin typeface="Arial Narrow" panose="020B0606020202030204" pitchFamily="34" charset="0"/>
            </a:endParaRPr>
          </a:p>
        </p:txBody>
      </p:sp>
      <p:grpSp>
        <p:nvGrpSpPr>
          <p:cNvPr id="14" name="Заголовок 3"/>
          <p:cNvGrpSpPr>
            <a:grpSpLocks noGrp="1"/>
          </p:cNvGrpSpPr>
          <p:nvPr/>
        </p:nvGrpSpPr>
        <p:grpSpPr>
          <a:xfrm>
            <a:off x="0" y="82457"/>
            <a:ext cx="8915400" cy="970143"/>
            <a:chOff x="35496" y="36555"/>
            <a:chExt cx="9107488" cy="1009218"/>
          </a:xfrm>
        </p:grpSpPr>
        <p:grpSp>
          <p:nvGrpSpPr>
            <p:cNvPr id="17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23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4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0" name="Группа 35"/>
            <p:cNvGrpSpPr/>
            <p:nvPr/>
          </p:nvGrpSpPr>
          <p:grpSpPr>
            <a:xfrm>
              <a:off x="35496" y="36555"/>
              <a:ext cx="4315393" cy="1009218"/>
              <a:chOff x="35496" y="36555"/>
              <a:chExt cx="4315393" cy="1009218"/>
            </a:xfrm>
          </p:grpSpPr>
          <p:sp>
            <p:nvSpPr>
              <p:cNvPr id="21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36555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2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9" y="44624"/>
                <a:ext cx="886653" cy="1001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3116817" y="78651"/>
            <a:ext cx="64518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u="sng" kern="0" cap="all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О работе по профилактике нарушений</a:t>
            </a:r>
            <a:endParaRPr kumimoji="0" lang="ru-RU" sz="2000" b="0" i="0" u="sng" strike="noStrike" kern="0" cap="all" spc="0" normalizeH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5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08023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4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233378"/>
              </p:ext>
            </p:extLst>
          </p:nvPr>
        </p:nvGraphicFramePr>
        <p:xfrm>
          <a:off x="272517" y="1340768"/>
          <a:ext cx="1950244" cy="177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741570"/>
              </p:ext>
            </p:extLst>
          </p:nvPr>
        </p:nvGraphicFramePr>
        <p:xfrm>
          <a:off x="2612740" y="1268761"/>
          <a:ext cx="1794199" cy="1844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Диаграмма 12" title="Смертельный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299318"/>
              </p:ext>
            </p:extLst>
          </p:nvPr>
        </p:nvGraphicFramePr>
        <p:xfrm>
          <a:off x="4946448" y="1340769"/>
          <a:ext cx="1794199" cy="1809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8911" y="2996952"/>
            <a:ext cx="987689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Смертельные несчастные случаи за </a:t>
            </a:r>
            <a:r>
              <a:rPr lang="ru-RU" sz="1400" dirty="0">
                <a:solidFill>
                  <a:srgbClr val="0C3F92"/>
                </a:solidFill>
                <a:cs typeface="Times New Roman" panose="02020603050405020304" pitchFamily="18" charset="0"/>
              </a:rPr>
              <a:t>9</a:t>
            </a:r>
            <a:r>
              <a:rPr lang="ru-RU" sz="1400" b="1" dirty="0" smtClean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2026: </a:t>
            </a:r>
            <a:endParaRPr lang="ru-RU" sz="1400" dirty="0">
              <a:solidFill>
                <a:srgbClr val="0C3F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cs typeface="Times New Roman" panose="02020603050405020304" pitchFamily="18" charset="0"/>
              </a:rPr>
              <a:t>1.</a:t>
            </a:r>
            <a:r>
              <a:rPr lang="ru-RU" dirty="0" smtClean="0">
                <a:cs typeface="Times New Roman" panose="02020603050405020304" pitchFamily="18" charset="0"/>
              </a:rPr>
              <a:t> 24.02.2026 ООО «Синтез» (Алтайский край) отравление окисью углерода. </a:t>
            </a:r>
          </a:p>
          <a:p>
            <a:r>
              <a:rPr lang="ru-RU" b="1" dirty="0" smtClean="0">
                <a:cs typeface="Times New Roman" panose="02020603050405020304" pitchFamily="18" charset="0"/>
              </a:rPr>
              <a:t>2. </a:t>
            </a:r>
            <a:r>
              <a:rPr lang="ru-RU" dirty="0" smtClean="0">
                <a:cs typeface="Times New Roman" panose="02020603050405020304" pitchFamily="18" charset="0"/>
              </a:rPr>
              <a:t>23.03.2026</a:t>
            </a:r>
            <a:r>
              <a:rPr lang="ru-RU" b="1" dirty="0" smtClean="0">
                <a:cs typeface="Times New Roman" panose="02020603050405020304" pitchFamily="18" charset="0"/>
              </a:rPr>
              <a:t> </a:t>
            </a:r>
            <a:r>
              <a:rPr lang="ru-RU" dirty="0" smtClean="0">
                <a:cs typeface="Times New Roman" panose="02020603050405020304" pitchFamily="18" charset="0"/>
              </a:rPr>
              <a:t>ООО «Рудник «Веселый» (Республика Алтай) падение куска горной массы на рабочего. </a:t>
            </a:r>
          </a:p>
          <a:p>
            <a:r>
              <a:rPr lang="ru-RU" b="1" dirty="0" smtClean="0">
                <a:cs typeface="Times New Roman" panose="02020603050405020304" pitchFamily="18" charset="0"/>
              </a:rPr>
              <a:t>3.</a:t>
            </a:r>
            <a:r>
              <a:rPr lang="ru-RU" dirty="0" smtClean="0">
                <a:cs typeface="Times New Roman" panose="02020603050405020304" pitchFamily="18" charset="0"/>
              </a:rPr>
              <a:t> 23.04.2026 АО «Знамя» (Кемеровская область) взрыв на полигоне по уничтожению отходов производства. 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4</a:t>
            </a:r>
            <a:r>
              <a:rPr lang="ru-RU" dirty="0">
                <a:cs typeface="Times New Roman" panose="02020603050405020304" pitchFamily="18" charset="0"/>
              </a:rPr>
              <a:t>. 01.07.2026 ООО «</a:t>
            </a:r>
            <a:r>
              <a:rPr lang="ru-RU" dirty="0" err="1">
                <a:cs typeface="Times New Roman" panose="02020603050405020304" pitchFamily="18" charset="0"/>
              </a:rPr>
              <a:t>Кузбассразрезуголь-Взрывпром</a:t>
            </a:r>
            <a:r>
              <a:rPr lang="ru-RU" dirty="0">
                <a:cs typeface="Times New Roman" panose="02020603050405020304" pitchFamily="18" charset="0"/>
              </a:rPr>
              <a:t>» (Кемеровская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падение автопогрузчика.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5. 24.07.2026 ООО «ЗСЭЗ» (Кемеровская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выброс </a:t>
            </a:r>
            <a:r>
              <a:rPr lang="ru-RU" dirty="0">
                <a:cs typeface="Times New Roman" panose="02020603050405020304" pitchFamily="18" charset="0"/>
              </a:rPr>
              <a:t>газопламенной </a:t>
            </a:r>
            <a:r>
              <a:rPr lang="ru-RU" dirty="0" smtClean="0">
                <a:cs typeface="Times New Roman" panose="02020603050405020304" pitchFamily="18" charset="0"/>
              </a:rPr>
              <a:t>смеси.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6. 03.08.2026 ООО «РЕМКРАН СЕРВИС» (Новосибирская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падение кабины </a:t>
            </a:r>
            <a:r>
              <a:rPr lang="ru-RU" dirty="0">
                <a:cs typeface="Times New Roman" panose="02020603050405020304" pitchFamily="18" charset="0"/>
              </a:rPr>
              <a:t>подъемника с </a:t>
            </a:r>
            <a:r>
              <a:rPr lang="ru-RU" dirty="0" smtClean="0">
                <a:cs typeface="Times New Roman" panose="02020603050405020304" pitchFamily="18" charset="0"/>
              </a:rPr>
              <a:t>высоты.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7. 11.08.2026 ООО «Кузнецкие металлоконструкции» (Кемеровская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наезд </a:t>
            </a:r>
            <a:r>
              <a:rPr lang="ru-RU" dirty="0">
                <a:cs typeface="Times New Roman" panose="02020603050405020304" pitchFamily="18" charset="0"/>
              </a:rPr>
              <a:t>крана на </a:t>
            </a:r>
            <a:r>
              <a:rPr lang="ru-RU" dirty="0" smtClean="0">
                <a:cs typeface="Times New Roman" panose="02020603050405020304" pitchFamily="18" charset="0"/>
              </a:rPr>
              <a:t>электромонтера.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8. 11.08.2026 ООО «Кузбасская </a:t>
            </a:r>
            <a:r>
              <a:rPr lang="ru-RU" dirty="0" err="1">
                <a:cs typeface="Times New Roman" panose="02020603050405020304" pitchFamily="18" charset="0"/>
              </a:rPr>
              <a:t>энергосетевая</a:t>
            </a:r>
            <a:r>
              <a:rPr lang="ru-RU" dirty="0">
                <a:cs typeface="Times New Roman" panose="02020603050405020304" pitchFamily="18" charset="0"/>
              </a:rPr>
              <a:t> компания» филиал «Энергосеть г. Белово» (Кемеровская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поражение </a:t>
            </a:r>
            <a:r>
              <a:rPr lang="ru-RU" dirty="0">
                <a:cs typeface="Times New Roman" panose="02020603050405020304" pitchFamily="18" charset="0"/>
              </a:rPr>
              <a:t>электрическим </a:t>
            </a:r>
            <a:r>
              <a:rPr lang="ru-RU" dirty="0" smtClean="0">
                <a:cs typeface="Times New Roman" panose="02020603050405020304" pitchFamily="18" charset="0"/>
              </a:rPr>
              <a:t>током.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9</a:t>
            </a:r>
            <a:r>
              <a:rPr lang="ru-RU" dirty="0">
                <a:cs typeface="Times New Roman" panose="02020603050405020304" pitchFamily="18" charset="0"/>
              </a:rPr>
              <a:t>. 11.09.2026 АО «СУЭК-Кузбасс» </a:t>
            </a:r>
            <a:r>
              <a:rPr lang="ru-RU" dirty="0" smtClean="0">
                <a:cs typeface="Times New Roman" panose="02020603050405020304" pitchFamily="18" charset="0"/>
              </a:rPr>
              <a:t>ш. </a:t>
            </a:r>
            <a:r>
              <a:rPr lang="ru-RU" dirty="0">
                <a:cs typeface="Times New Roman" panose="02020603050405020304" pitchFamily="18" charset="0"/>
              </a:rPr>
              <a:t>«Талдинская-Западная-1 (Кемеровская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поражение </a:t>
            </a:r>
            <a:r>
              <a:rPr lang="ru-RU" dirty="0">
                <a:cs typeface="Times New Roman" panose="02020603050405020304" pitchFamily="18" charset="0"/>
              </a:rPr>
              <a:t>электрическим </a:t>
            </a:r>
            <a:r>
              <a:rPr lang="ru-RU" dirty="0" smtClean="0">
                <a:cs typeface="Times New Roman" panose="02020603050405020304" pitchFamily="18" charset="0"/>
              </a:rPr>
              <a:t>током.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за </a:t>
            </a:r>
            <a:r>
              <a:rPr lang="ru-RU" sz="1400" b="1" dirty="0" smtClean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400" b="1" dirty="0">
                <a:solidFill>
                  <a:srgbClr val="0C3F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2026: </a:t>
            </a:r>
            <a:endParaRPr lang="ru-RU" sz="1400" dirty="0">
              <a:solidFill>
                <a:srgbClr val="0C3F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1.</a:t>
            </a:r>
            <a:r>
              <a:rPr lang="ru-RU" dirty="0">
                <a:cs typeface="Times New Roman" panose="02020603050405020304" pitchFamily="18" charset="0"/>
              </a:rPr>
              <a:t> 23.04.2026 АО «Знамя» (Кемеровская область) взрыв на полигоне по уничтожению отходов производства.</a:t>
            </a:r>
          </a:p>
          <a:p>
            <a:r>
              <a:rPr lang="ru-RU" b="1" dirty="0">
                <a:cs typeface="Times New Roman" panose="02020603050405020304" pitchFamily="18" charset="0"/>
              </a:rPr>
              <a:t>2.</a:t>
            </a:r>
            <a:r>
              <a:rPr lang="ru-RU" dirty="0">
                <a:cs typeface="Times New Roman" panose="02020603050405020304" pitchFamily="18" charset="0"/>
              </a:rPr>
              <a:t> 22.05.2026 ООО «</a:t>
            </a:r>
            <a:r>
              <a:rPr lang="ru-RU" dirty="0" err="1">
                <a:cs typeface="Times New Roman" panose="02020603050405020304" pitchFamily="18" charset="0"/>
              </a:rPr>
              <a:t>АвтоГаз</a:t>
            </a:r>
            <a:r>
              <a:rPr lang="ru-RU" dirty="0">
                <a:cs typeface="Times New Roman" panose="02020603050405020304" pitchFamily="18" charset="0"/>
              </a:rPr>
              <a:t>» (Алтайский край) </a:t>
            </a:r>
            <a:r>
              <a:rPr lang="ru-RU" dirty="0" smtClean="0">
                <a:cs typeface="Times New Roman" panose="02020603050405020304" pitchFamily="18" charset="0"/>
              </a:rPr>
              <a:t>возгорание </a:t>
            </a:r>
            <a:r>
              <a:rPr lang="ru-RU" dirty="0">
                <a:cs typeface="Times New Roman" panose="02020603050405020304" pitchFamily="18" charset="0"/>
              </a:rPr>
              <a:t>в насосном </a:t>
            </a:r>
            <a:r>
              <a:rPr lang="ru-RU" dirty="0" smtClean="0">
                <a:cs typeface="Times New Roman" panose="02020603050405020304" pitchFamily="18" charset="0"/>
              </a:rPr>
              <a:t>помещении.</a:t>
            </a:r>
            <a:endParaRPr lang="ru-RU" dirty="0"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3.</a:t>
            </a:r>
            <a:r>
              <a:rPr lang="ru-RU" dirty="0">
                <a:cs typeface="Times New Roman" panose="02020603050405020304" pitchFamily="18" charset="0"/>
              </a:rPr>
              <a:t> 13.06.2026  АО «</a:t>
            </a:r>
            <a:r>
              <a:rPr lang="ru-RU" dirty="0" err="1">
                <a:cs typeface="Times New Roman" panose="02020603050405020304" pitchFamily="18" charset="0"/>
              </a:rPr>
              <a:t>Омскоблгаз</a:t>
            </a:r>
            <a:r>
              <a:rPr lang="ru-RU" dirty="0">
                <a:cs typeface="Times New Roman" panose="02020603050405020304" pitchFamily="18" charset="0"/>
              </a:rPr>
              <a:t>» (Омская область) </a:t>
            </a:r>
            <a:r>
              <a:rPr lang="ru-RU" dirty="0" smtClean="0">
                <a:cs typeface="Times New Roman" panose="02020603050405020304" pitchFamily="18" charset="0"/>
              </a:rPr>
              <a:t>возгорание </a:t>
            </a:r>
            <a:r>
              <a:rPr lang="ru-RU" dirty="0">
                <a:cs typeface="Times New Roman" panose="02020603050405020304" pitchFamily="18" charset="0"/>
              </a:rPr>
              <a:t>кранового узла в результате удара молнии в крановый узел (узла учета газа) Ду50 надземного стального газопровода высокого давления (0,6 Мпа</a:t>
            </a:r>
            <a:r>
              <a:rPr lang="ru-RU" dirty="0" smtClean="0">
                <a:cs typeface="Times New Roman" panose="02020603050405020304" pitchFamily="18" charset="0"/>
              </a:rPr>
              <a:t>).</a:t>
            </a:r>
          </a:p>
          <a:p>
            <a:r>
              <a:rPr lang="ru-RU" dirty="0">
                <a:cs typeface="Times New Roman" panose="02020603050405020304" pitchFamily="18" charset="0"/>
              </a:rPr>
              <a:t>4. 03.08.2026 ООО «РЕМКРАН СЕРВИС» (Новосибирская область) падение кабины подъемника с высоты.</a:t>
            </a:r>
          </a:p>
          <a:p>
            <a:r>
              <a:rPr lang="ru-RU" dirty="0">
                <a:cs typeface="Times New Roman" panose="02020603050405020304" pitchFamily="18" charset="0"/>
              </a:rPr>
              <a:t>5. 10.09.2026 (Омская область) </a:t>
            </a:r>
            <a:r>
              <a:rPr lang="ru-RU" dirty="0" smtClean="0">
                <a:cs typeface="Times New Roman" panose="02020603050405020304" pitchFamily="18" charset="0"/>
              </a:rPr>
              <a:t>(ИП </a:t>
            </a:r>
            <a:r>
              <a:rPr lang="ru-RU" dirty="0" err="1">
                <a:cs typeface="Times New Roman" panose="02020603050405020304" pitchFamily="18" charset="0"/>
              </a:rPr>
              <a:t>Гольман</a:t>
            </a:r>
            <a:r>
              <a:rPr lang="ru-RU" dirty="0">
                <a:cs typeface="Times New Roman" panose="02020603050405020304" pitchFamily="18" charset="0"/>
              </a:rPr>
              <a:t> И.Ю</a:t>
            </a:r>
            <a:r>
              <a:rPr lang="ru-RU" dirty="0" smtClean="0">
                <a:cs typeface="Times New Roman" panose="02020603050405020304" pitchFamily="18" charset="0"/>
              </a:rPr>
              <a:t>.) утечка </a:t>
            </a:r>
            <a:r>
              <a:rPr lang="ru-RU" dirty="0">
                <a:cs typeface="Times New Roman" panose="02020603050405020304" pitchFamily="18" charset="0"/>
              </a:rPr>
              <a:t>газа с последующим возгоранием и взрывом </a:t>
            </a:r>
            <a:r>
              <a:rPr lang="ru-RU" dirty="0" err="1">
                <a:cs typeface="Times New Roman" panose="02020603050405020304" pitchFamily="18" charset="0"/>
              </a:rPr>
              <a:t>газовоздушной</a:t>
            </a:r>
            <a:r>
              <a:rPr lang="ru-RU" dirty="0">
                <a:cs typeface="Times New Roman" panose="02020603050405020304" pitchFamily="18" charset="0"/>
              </a:rPr>
              <a:t> смеси. </a:t>
            </a:r>
          </a:p>
        </p:txBody>
      </p:sp>
      <p:grpSp>
        <p:nvGrpSpPr>
          <p:cNvPr id="17" name="Заголовок 3"/>
          <p:cNvGrpSpPr>
            <a:grpSpLocks noGrp="1"/>
          </p:cNvGrpSpPr>
          <p:nvPr/>
        </p:nvGrpSpPr>
        <p:grpSpPr>
          <a:xfrm>
            <a:off x="-5612" y="34796"/>
            <a:ext cx="8921013" cy="1198418"/>
            <a:chOff x="29762" y="-13026"/>
            <a:chExt cx="9113222" cy="1246688"/>
          </a:xfrm>
        </p:grpSpPr>
        <p:grpSp>
          <p:nvGrpSpPr>
            <p:cNvPr id="20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24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6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7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1" name="Группа 35"/>
            <p:cNvGrpSpPr/>
            <p:nvPr/>
          </p:nvGrpSpPr>
          <p:grpSpPr>
            <a:xfrm>
              <a:off x="29762" y="-13026"/>
              <a:ext cx="4315393" cy="1246688"/>
              <a:chOff x="29762" y="-13026"/>
              <a:chExt cx="4315393" cy="1246688"/>
            </a:xfrm>
          </p:grpSpPr>
          <p:sp>
            <p:nvSpPr>
              <p:cNvPr id="22" name="Text Box 18"/>
              <p:cNvSpPr txBox="1">
                <a:spLocks noChangeArrowheads="1"/>
              </p:cNvSpPr>
              <p:nvPr/>
            </p:nvSpPr>
            <p:spPr bwMode="auto">
              <a:xfrm>
                <a:off x="29762" y="-13026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3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2576736" y="165123"/>
            <a:ext cx="71671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0" kern="0" cap="all" dirty="0">
                <a:cs typeface="Times New Roman" panose="02020603050405020304" pitchFamily="18" charset="0"/>
              </a:rPr>
              <a:t>Состояние аварийности и травматизма </a:t>
            </a:r>
            <a:endParaRPr lang="ru-RU" sz="2000" b="0" kern="0" cap="all" dirty="0" smtClean="0"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000" b="0" kern="0" cap="all" dirty="0" smtClean="0">
                <a:cs typeface="Times New Roman" panose="02020603050405020304" pitchFamily="18" charset="0"/>
              </a:rPr>
              <a:t>на </a:t>
            </a:r>
            <a:r>
              <a:rPr lang="ru-RU" sz="2000" b="0" kern="0" cap="all" dirty="0">
                <a:cs typeface="Times New Roman" panose="02020603050405020304" pitchFamily="18" charset="0"/>
              </a:rPr>
              <a:t>поднадзорных предприятиях </a:t>
            </a:r>
            <a:endParaRPr kumimoji="0" lang="ru-RU" sz="2000" b="0" i="0" strike="noStrike" kern="0" cap="all" spc="0" normalizeH="0" noProof="0" dirty="0">
              <a:ln>
                <a:noFill/>
              </a:ln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533544"/>
              </p:ext>
            </p:extLst>
          </p:nvPr>
        </p:nvGraphicFramePr>
        <p:xfrm>
          <a:off x="7329264" y="1340768"/>
          <a:ext cx="1872208" cy="1820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83318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Заголовок 3"/>
          <p:cNvGrpSpPr>
            <a:grpSpLocks noGrp="1"/>
          </p:cNvGrpSpPr>
          <p:nvPr/>
        </p:nvGrpSpPr>
        <p:grpSpPr>
          <a:xfrm>
            <a:off x="-5612" y="34796"/>
            <a:ext cx="8921013" cy="1198418"/>
            <a:chOff x="29762" y="-13026"/>
            <a:chExt cx="9113222" cy="1246688"/>
          </a:xfrm>
        </p:grpSpPr>
        <p:grpSp>
          <p:nvGrpSpPr>
            <p:cNvPr id="13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2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2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14" name="Группа 35"/>
            <p:cNvGrpSpPr/>
            <p:nvPr/>
          </p:nvGrpSpPr>
          <p:grpSpPr>
            <a:xfrm>
              <a:off x="29762" y="-13026"/>
              <a:ext cx="4315393" cy="1246688"/>
              <a:chOff x="29762" y="-13026"/>
              <a:chExt cx="4315393" cy="1246688"/>
            </a:xfrm>
          </p:grpSpPr>
          <p:sp>
            <p:nvSpPr>
              <p:cNvPr id="17" name="Text Box 18"/>
              <p:cNvSpPr txBox="1">
                <a:spLocks noChangeArrowheads="1"/>
              </p:cNvSpPr>
              <p:nvPr/>
            </p:nvSpPr>
            <p:spPr bwMode="auto">
              <a:xfrm>
                <a:off x="29762" y="-13026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001119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7" name="Слайд think-cell" r:id="rId7" imgW="443" imgH="443" progId="TCLayout.ActiveDocument.1">
                  <p:embed/>
                </p:oleObj>
              </mc:Choice>
              <mc:Fallback>
                <p:oleObj name="Слайд think-cell" r:id="rId7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3584848" y="215771"/>
            <a:ext cx="61352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0" kern="0" cap="all" dirty="0">
                <a:cs typeface="Times New Roman" panose="02020603050405020304" pitchFamily="18" charset="0"/>
              </a:rPr>
              <a:t>Общие сведения об использовании </a:t>
            </a:r>
            <a:r>
              <a:rPr lang="ru-RU" sz="2000" b="0" kern="0" cap="all" dirty="0" smtClean="0">
                <a:cs typeface="Times New Roman" panose="02020603050405020304" pitchFamily="18" charset="0"/>
              </a:rPr>
              <a:t>мобильного приложения </a:t>
            </a:r>
            <a:r>
              <a:rPr lang="ru-RU" sz="2000" b="0" kern="0" cap="all" dirty="0">
                <a:cs typeface="Times New Roman" panose="02020603050405020304" pitchFamily="18" charset="0"/>
              </a:rPr>
              <a:t>«Инспектор»</a:t>
            </a:r>
            <a:endParaRPr kumimoji="0" lang="ru-RU" sz="2000" b="0" i="0" strike="noStrike" kern="0" cap="all" spc="0" normalizeH="0" noProof="0" dirty="0">
              <a:ln>
                <a:noFill/>
              </a:ln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62466" name="Picture 2" descr="C:\Users\od.derksen\Desktop\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92" y="1006478"/>
            <a:ext cx="7908586" cy="342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6463" y="4487564"/>
            <a:ext cx="96730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Мобильное приложение «Инспектор» — это ключевой инструмент </a:t>
            </a:r>
            <a:r>
              <a:rPr lang="ru-RU" dirty="0" err="1"/>
              <a:t>Минцифры</a:t>
            </a:r>
            <a:r>
              <a:rPr lang="ru-RU" dirty="0"/>
              <a:t> РФ на базе ГИС ТОР КНД, позволяющий </a:t>
            </a:r>
            <a:r>
              <a:rPr lang="ru-RU" dirty="0" err="1"/>
              <a:t>Ростехнадзору</a:t>
            </a:r>
            <a:r>
              <a:rPr lang="ru-RU" dirty="0"/>
              <a:t> проводить проверки, профилактические визиты и консультирование компаний полностью в дистанционном формате по видеоконференцсвязи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Сбои при работе с мобильным приложением «Инспектор» </a:t>
            </a:r>
            <a:r>
              <a:rPr lang="ru-RU" dirty="0" smtClean="0"/>
              <a:t>связаны </a:t>
            </a:r>
            <a:r>
              <a:rPr lang="ru-RU" dirty="0"/>
              <a:t>с авторизацией через </a:t>
            </a:r>
            <a:r>
              <a:rPr lang="ru-RU" dirty="0" err="1"/>
              <a:t>Госуслуги</a:t>
            </a:r>
            <a:r>
              <a:rPr lang="ru-RU" dirty="0"/>
              <a:t>, аппаратной несовместимостью, </a:t>
            </a:r>
            <a:r>
              <a:rPr lang="ru-RU" dirty="0" smtClean="0"/>
              <a:t>ошибками </a:t>
            </a:r>
            <a:r>
              <a:rPr lang="ru-RU" dirty="0"/>
              <a:t>подключения к видеоконференцсвязи, проблемы с видео и звуком.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18541" y="1124744"/>
            <a:ext cx="2262251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485" name="Picture 21" descr="https://knd.gov.ru/documents/20121/537609/ma-block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17" y="1250078"/>
            <a:ext cx="3038775" cy="284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6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Заголовок 3"/>
          <p:cNvGrpSpPr>
            <a:grpSpLocks noGrp="1"/>
          </p:cNvGrpSpPr>
          <p:nvPr/>
        </p:nvGrpSpPr>
        <p:grpSpPr>
          <a:xfrm>
            <a:off x="-5612" y="34796"/>
            <a:ext cx="8921013" cy="1097646"/>
            <a:chOff x="29762" y="-13026"/>
            <a:chExt cx="9113222" cy="1141857"/>
          </a:xfrm>
        </p:grpSpPr>
        <p:grpSp>
          <p:nvGrpSpPr>
            <p:cNvPr id="26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30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1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2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7" name="Группа 35"/>
            <p:cNvGrpSpPr/>
            <p:nvPr/>
          </p:nvGrpSpPr>
          <p:grpSpPr>
            <a:xfrm>
              <a:off x="29762" y="-13026"/>
              <a:ext cx="4315393" cy="1141857"/>
              <a:chOff x="29762" y="-13026"/>
              <a:chExt cx="4315393" cy="1141857"/>
            </a:xfrm>
          </p:grpSpPr>
          <p:sp>
            <p:nvSpPr>
              <p:cNvPr id="28" name="Text Box 18"/>
              <p:cNvSpPr txBox="1">
                <a:spLocks noChangeArrowheads="1"/>
              </p:cNvSpPr>
              <p:nvPr/>
            </p:nvSpPr>
            <p:spPr bwMode="auto">
              <a:xfrm>
                <a:off x="29762" y="-13026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9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960211" cy="1084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83617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Слайд think-cell" r:id="rId7" imgW="443" imgH="443" progId="TCLayout.ActiveDocument.1">
                  <p:embed/>
                </p:oleObj>
              </mc:Choice>
              <mc:Fallback>
                <p:oleObj name="Слайд think-cell" r:id="rId7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9177" y="1006477"/>
            <a:ext cx="73068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  <a:t>474 - всего мероприятий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7283" y="1844824"/>
            <a:ext cx="901420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42600" y="3700030"/>
            <a:ext cx="938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85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- выездная проверка 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15573" y="4581128"/>
            <a:ext cx="9014202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17338" y="1849194"/>
            <a:ext cx="37785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164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- профилактический визит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0043" y="2780928"/>
            <a:ext cx="88149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129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- консультирование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5213" y="5523827"/>
            <a:ext cx="90300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13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- оценка соответствия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2813" y="4593322"/>
            <a:ext cx="5101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83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– выездное обследование без взаимодействия 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15573" y="2780928"/>
            <a:ext cx="9014202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15573" y="3700030"/>
            <a:ext cx="901420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07283" y="6453336"/>
            <a:ext cx="9014202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72517" y="5517232"/>
            <a:ext cx="9014202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3080792" y="165123"/>
            <a:ext cx="66631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0" kern="0" cap="all" dirty="0" smtClean="0">
                <a:cs typeface="Times New Roman" panose="02020603050405020304" pitchFamily="18" charset="0"/>
              </a:rPr>
              <a:t>Статистика применения мобильного</a:t>
            </a:r>
            <a:endParaRPr lang="ru-RU" sz="2000" b="0" kern="0" cap="all" dirty="0"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000" b="0" kern="0" cap="all" dirty="0">
                <a:cs typeface="Times New Roman" panose="02020603050405020304" pitchFamily="18" charset="0"/>
              </a:rPr>
              <a:t>приложения «Инспектор»</a:t>
            </a:r>
            <a:endParaRPr kumimoji="0" lang="ru-RU" sz="2000" b="0" i="0" strike="noStrike" kern="0" cap="all" spc="0" normalizeH="0" noProof="0" dirty="0">
              <a:ln>
                <a:noFill/>
              </a:ln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46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Заголовок 3"/>
          <p:cNvGrpSpPr>
            <a:grpSpLocks noGrp="1"/>
          </p:cNvGrpSpPr>
          <p:nvPr/>
        </p:nvGrpSpPr>
        <p:grpSpPr>
          <a:xfrm>
            <a:off x="-5612" y="34796"/>
            <a:ext cx="8921013" cy="1198418"/>
            <a:chOff x="29762" y="-13026"/>
            <a:chExt cx="9113222" cy="1246688"/>
          </a:xfrm>
        </p:grpSpPr>
        <p:grpSp>
          <p:nvGrpSpPr>
            <p:cNvPr id="21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3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4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5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2" name="Группа 35"/>
            <p:cNvGrpSpPr/>
            <p:nvPr/>
          </p:nvGrpSpPr>
          <p:grpSpPr>
            <a:xfrm>
              <a:off x="29762" y="-13026"/>
              <a:ext cx="4315393" cy="1246688"/>
              <a:chOff x="29762" y="-13026"/>
              <a:chExt cx="4315393" cy="1246688"/>
            </a:xfrm>
          </p:grpSpPr>
          <p:sp>
            <p:nvSpPr>
              <p:cNvPr id="23" name="Text Box 18"/>
              <p:cNvSpPr txBox="1">
                <a:spLocks noChangeArrowheads="1"/>
              </p:cNvSpPr>
              <p:nvPr/>
            </p:nvSpPr>
            <p:spPr bwMode="auto">
              <a:xfrm>
                <a:off x="29762" y="-13026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4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898098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1" name="Слайд think-cell" r:id="rId7" imgW="443" imgH="443" progId="TCLayout.ActiveDocument.1">
                  <p:embed/>
                </p:oleObj>
              </mc:Choice>
              <mc:Fallback>
                <p:oleObj name="Слайд think-cell" r:id="rId7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9465" y="5949282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3296816" y="0"/>
            <a:ext cx="644709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0" kern="0" cap="all" dirty="0">
                <a:cs typeface="Times New Roman" panose="02020603050405020304" pitchFamily="18" charset="0"/>
              </a:rPr>
              <a:t>Индикаторы риска — </a:t>
            </a:r>
            <a:r>
              <a:rPr lang="ru-RU" sz="2000" b="0" kern="0" cap="all" dirty="0" smtClean="0">
                <a:cs typeface="Times New Roman" panose="02020603050405020304" pitchFamily="18" charset="0"/>
              </a:rPr>
              <a:t>один </a:t>
            </a:r>
            <a:r>
              <a:rPr lang="ru-RU" sz="2000" b="0" kern="0" cap="all" dirty="0">
                <a:cs typeface="Times New Roman" panose="02020603050405020304" pitchFamily="18" charset="0"/>
              </a:rPr>
              <a:t>из ключевых инструментов </a:t>
            </a:r>
            <a:r>
              <a:rPr lang="ru-RU" sz="2000" b="0" kern="0" cap="all" dirty="0" smtClean="0">
                <a:cs typeface="Times New Roman" panose="02020603050405020304" pitchFamily="18" charset="0"/>
              </a:rPr>
              <a:t>риск-ориентированного подхода </a:t>
            </a:r>
            <a:endParaRPr kumimoji="0" lang="ru-RU" sz="2000" b="0" i="0" strike="noStrike" kern="0" cap="all" spc="0" normalizeH="0" noProof="0" dirty="0">
              <a:ln>
                <a:noFill/>
              </a:ln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593F6A3-4A27-4AC7-86FD-E84077ACDEC8}"/>
              </a:ext>
            </a:extLst>
          </p:cNvPr>
          <p:cNvSpPr txBox="1"/>
          <p:nvPr/>
        </p:nvSpPr>
        <p:spPr>
          <a:xfrm>
            <a:off x="1286593" y="1196752"/>
            <a:ext cx="7566841" cy="519708"/>
          </a:xfrm>
          <a:prstGeom prst="snip2DiagRect">
            <a:avLst>
              <a:gd name="adj1" fmla="val 0"/>
              <a:gd name="adj2" fmla="val 11707"/>
            </a:avLst>
          </a:prstGeom>
          <a:noFill/>
          <a:ln w="19050">
            <a:solidFill>
              <a:schemeClr val="accent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just" defTabSz="1088045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9 месяцев 2026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года инспекторским составом Управления было принято решение о необходимости проведения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8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внеплановых выездных проверок по следующим индикаторам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7C55858-8B9E-47FC-81F3-27D520F8DC54}"/>
              </a:ext>
            </a:extLst>
          </p:cNvPr>
          <p:cNvSpPr txBox="1"/>
          <p:nvPr/>
        </p:nvSpPr>
        <p:spPr>
          <a:xfrm>
            <a:off x="116463" y="2044723"/>
            <a:ext cx="2982002" cy="1293971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>
            <a:outerShdw blurRad="50800" dist="88900" dir="81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ИНДИКАТОР ПБ-1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: </a:t>
            </a:r>
            <a:r>
              <a:rPr lang="ru-RU" sz="12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4</a:t>
            </a:r>
            <a:r>
              <a:rPr lang="ru-RU" sz="1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проверки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объекты котлонадзора (поступление в территориальный орган Ростехнадзора информации о трех и более инцидентах, произошедших на опасном производственном объекте в течение одного календарного года)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7C55858-8B9E-47FC-81F3-27D520F8DC54}"/>
              </a:ext>
            </a:extLst>
          </p:cNvPr>
          <p:cNvSpPr txBox="1"/>
          <p:nvPr/>
        </p:nvSpPr>
        <p:spPr>
          <a:xfrm>
            <a:off x="632814" y="3581911"/>
            <a:ext cx="2982002" cy="783193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>
            <a:outerShdw blurRad="50800" dist="88900" dir="81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ИНДИКАТОР ПБ-3: </a:t>
            </a:r>
            <a:r>
              <a:rPr lang="ru-RU" sz="1400" dirty="0">
                <a:latin typeface="Arial Narrow" panose="020B0606020202030204" pitchFamily="34" charset="0"/>
                <a:cs typeface="Times New Roman" panose="02020603050405020304" pitchFamily="18" charset="0"/>
              </a:rPr>
              <a:t>1 проверка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надзор за предприятиями химического комплекса (отсутствие в реестре лицензий сведений о лицензии юридического лица);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7C55858-8B9E-47FC-81F3-27D520F8DC54}"/>
              </a:ext>
            </a:extLst>
          </p:cNvPr>
          <p:cNvSpPr txBox="1"/>
          <p:nvPr/>
        </p:nvSpPr>
        <p:spPr>
          <a:xfrm>
            <a:off x="3673448" y="2057410"/>
            <a:ext cx="2982002" cy="163449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>
            <a:outerShdw blurRad="50800" dist="88900" dir="81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ИНДИКАТОР ПБ-6: </a:t>
            </a:r>
            <a:r>
              <a:rPr lang="ru-RU" sz="1400" dirty="0">
                <a:latin typeface="Arial Narrow" panose="020B0606020202030204" pitchFamily="34" charset="0"/>
                <a:cs typeface="Times New Roman" panose="02020603050405020304" pitchFamily="18" charset="0"/>
              </a:rPr>
              <a:t>1 проверка 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надзор за транспортированием опасных веществ (отсутствие сведений о заключении экспертизы промышленной безопасности, содержащем срок дальнейшей безопасной эксплуатации технического устройства, применяемого на опасном производственном объекте III или IV класса опасности). 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988671" y="1716460"/>
            <a:ext cx="0" cy="328263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296816" y="1729147"/>
            <a:ext cx="0" cy="1852764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257457" y="1729147"/>
            <a:ext cx="0" cy="328263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2814" y="4365104"/>
            <a:ext cx="89226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593F6A3-4A27-4AC7-86FD-E84077ACDEC8}"/>
              </a:ext>
            </a:extLst>
          </p:cNvPr>
          <p:cNvSpPr txBox="1"/>
          <p:nvPr/>
        </p:nvSpPr>
        <p:spPr>
          <a:xfrm>
            <a:off x="268625" y="4869462"/>
            <a:ext cx="5730500" cy="727591"/>
          </a:xfrm>
          <a:prstGeom prst="snip2DiagRect">
            <a:avLst>
              <a:gd name="adj1" fmla="val 0"/>
              <a:gd name="adj2" fmla="val 11707"/>
            </a:avLst>
          </a:prstGeom>
          <a:noFill/>
          <a:ln w="1905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just" defTabSz="1088045"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аналогичный период 2025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года инспекторским составом Управления было принято решение о необходимости проведения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28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внеплановых выездных проверок по следующим индикаторам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8261" y="5597052"/>
            <a:ext cx="1580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Э4	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- 1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ПБ1	- 8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ПБ3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- 5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ПБ6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- 4</a:t>
            </a:r>
          </a:p>
          <a:p>
            <a:pPr lvl="0"/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ПБ7	- 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2</a:t>
            </a:r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9906" y="5597053"/>
            <a:ext cx="1978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ПБ8	-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Г4	- 2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ЛЭПБ 1	- 3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ЛЭПБ4	- 2</a:t>
            </a:r>
          </a:p>
        </p:txBody>
      </p:sp>
      <p:pic>
        <p:nvPicPr>
          <p:cNvPr id="6555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988" y="1721292"/>
            <a:ext cx="2317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67C55858-8B9E-47FC-81F3-27D520F8DC54}"/>
              </a:ext>
            </a:extLst>
          </p:cNvPr>
          <p:cNvSpPr txBox="1"/>
          <p:nvPr/>
        </p:nvSpPr>
        <p:spPr>
          <a:xfrm>
            <a:off x="6825973" y="2078015"/>
            <a:ext cx="2982002" cy="2145268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>
            <a:outerShdw blurRad="50800" dist="88900" dir="81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ИНДИКАТОР Л-2: 1 </a:t>
            </a:r>
            <a:r>
              <a:rPr lang="ru-RU" sz="1400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проверка</a:t>
            </a: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 надзор за подъемными сооружениями - безопасное содержание лифтов (отсутствие в реестре опасных технических устройств здания и сооружения сведений об опасном техническом устройстве здания и сооружения, установленном на объекте капитального строительства, более 20 рабочих дней со дня ввода такого объекта капитального строительства в эксплуатацию.)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67C55858-8B9E-47FC-81F3-27D520F8DC54}"/>
              </a:ext>
            </a:extLst>
          </p:cNvPr>
          <p:cNvSpPr txBox="1"/>
          <p:nvPr/>
        </p:nvSpPr>
        <p:spPr>
          <a:xfrm>
            <a:off x="6177136" y="4375683"/>
            <a:ext cx="3168352" cy="163449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>
            <a:outerShdw blurRad="50800" dist="88900" dir="8100000" algn="tr" rotWithShape="0">
              <a:prstClr val="black">
                <a:alpha val="3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ИНДИКАТОР ЛВМ-3: 1 проверка </a:t>
            </a: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лицензионный контроль ВМ (отсутствие заявлений о получении разрешения на ведение работ с ВМ, поступивших от лицензиата, применяющего ВМ, в течение календарного года со дня предоставления лицензии или со дня окончания срока действия имеющегося разрешения на ведение работ с ВМ)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689437" y="1729147"/>
            <a:ext cx="0" cy="2635957"/>
          </a:xfrm>
          <a:prstGeom prst="straightConnector1">
            <a:avLst/>
          </a:prstGeom>
          <a:ln w="254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0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xmlns="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05180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Слайд think-cell" r:id="rId6" imgW="443" imgH="443" progId="TCLayout.ActiveDocument.1">
                  <p:embed/>
                </p:oleObj>
              </mc:Choice>
              <mc:Fallback>
                <p:oleObj name="Слайд think-cell" r:id="rId6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:a16="http://schemas.microsoft.com/office/drawing/2014/main" xmlns="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AutoShape 39" descr="https://donvesti.ru/wp-content/uploads/2020/09/maxresdefault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6" name="AutoShape 41" descr="https://donvesti.ru/wp-content/uploads/2020/09/maxresdefault-1.jpg"/>
          <p:cNvSpPr>
            <a:spLocks noChangeAspect="1" noChangeArrowheads="1"/>
          </p:cNvSpPr>
          <p:nvPr/>
        </p:nvSpPr>
        <p:spPr bwMode="auto">
          <a:xfrm>
            <a:off x="307976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A0CE-FB47-4628-AF62-2D67A550A4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950495" y="1007824"/>
            <a:ext cx="90177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u="sng" kern="0" cap="all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Государственные услуги в электронной форме</a:t>
            </a:r>
            <a:endParaRPr kumimoji="0" lang="ru-RU" sz="1600" b="0" i="0" u="sng" strike="noStrike" kern="0" cap="all" spc="0" normalizeH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9383" y="1556792"/>
            <a:ext cx="88621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получения государственных услуг в электронной форме через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Единый портал государственных и муниципальных услуг/функций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круглосуточная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услуги из любого удобного места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оперативный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бесконтактный документооборот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прозрачность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государственных услуг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повышение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и оперативности принимаемых решений за счёт обеспечения электронного взаимодействия между ведомствами в процессе оказания государственной услуги.</a:t>
            </a:r>
          </a:p>
        </p:txBody>
      </p:sp>
      <p:pic>
        <p:nvPicPr>
          <p:cNvPr id="33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54" y="2258264"/>
            <a:ext cx="558373" cy="5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01" y="2773685"/>
            <a:ext cx="558373" cy="5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23" y="3412387"/>
            <a:ext cx="558373" cy="5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54" y="3915573"/>
            <a:ext cx="558373" cy="5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0" descr="https://static.tildacdn.com/tild3935-3634-4032-b830-333438323336/check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21" y="4430994"/>
            <a:ext cx="558373" cy="5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Заголовок 3"/>
          <p:cNvGrpSpPr>
            <a:grpSpLocks noGrp="1"/>
          </p:cNvGrpSpPr>
          <p:nvPr/>
        </p:nvGrpSpPr>
        <p:grpSpPr>
          <a:xfrm>
            <a:off x="0" y="82459"/>
            <a:ext cx="8915400" cy="1150757"/>
            <a:chOff x="35496" y="36555"/>
            <a:chExt cx="9107488" cy="1197107"/>
          </a:xfrm>
        </p:grpSpPr>
        <p:grpSp>
          <p:nvGrpSpPr>
            <p:cNvPr id="21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29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0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38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2" name="Группа 35"/>
            <p:cNvGrpSpPr/>
            <p:nvPr/>
          </p:nvGrpSpPr>
          <p:grpSpPr>
            <a:xfrm>
              <a:off x="35496" y="36555"/>
              <a:ext cx="4315393" cy="1197107"/>
              <a:chOff x="35496" y="36555"/>
              <a:chExt cx="4315393" cy="1197107"/>
            </a:xfrm>
          </p:grpSpPr>
          <p:sp>
            <p:nvSpPr>
              <p:cNvPr id="23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36555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8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0736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9" name="Picture 15" descr="https://wolfsdorf.com/wp-content/uploads/2020/05/shutterstock_524856742-1-m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85" y="770635"/>
            <a:ext cx="9157185" cy="610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Объект 17" hidden="1">
            <a:extLst>
              <a:ext uri="{FF2B5EF4-FFF2-40B4-BE49-F238E27FC236}">
                <a16:creationId xmlns="" xmlns:a16="http://schemas.microsoft.com/office/drawing/2014/main" id="{3E034962-BA4C-41F2-8250-7BFD29424AD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58083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1" name="Слайд think-cell" r:id="rId7" imgW="443" imgH="443" progId="TCLayout.ActiveDocument.1">
                  <p:embed/>
                </p:oleObj>
              </mc:Choice>
              <mc:Fallback>
                <p:oleObj name="Слайд think-cell" r:id="rId7" imgW="443" imgH="4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 hidden="1">
            <a:extLst>
              <a:ext uri="{FF2B5EF4-FFF2-40B4-BE49-F238E27FC236}">
                <a16:creationId xmlns="" xmlns:a16="http://schemas.microsoft.com/office/drawing/2014/main" id="{F5DA54A2-4FA1-4531-8C32-97F3A806811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Заголовок 3"/>
          <p:cNvGrpSpPr>
            <a:grpSpLocks noGrp="1"/>
          </p:cNvGrpSpPr>
          <p:nvPr/>
        </p:nvGrpSpPr>
        <p:grpSpPr>
          <a:xfrm>
            <a:off x="0" y="30953"/>
            <a:ext cx="8915400" cy="1202263"/>
            <a:chOff x="35496" y="-17026"/>
            <a:chExt cx="9107488" cy="1250688"/>
          </a:xfrm>
        </p:grpSpPr>
        <p:grpSp>
          <p:nvGrpSpPr>
            <p:cNvPr id="8" name="Группа 34"/>
            <p:cNvGrpSpPr/>
            <p:nvPr/>
          </p:nvGrpSpPr>
          <p:grpSpPr>
            <a:xfrm>
              <a:off x="35496" y="332656"/>
              <a:ext cx="9107488" cy="419795"/>
              <a:chOff x="35496" y="332656"/>
              <a:chExt cx="9107488" cy="419795"/>
            </a:xfrm>
          </p:grpSpPr>
          <p:sp>
            <p:nvSpPr>
              <p:cNvPr id="12" name="Rectangle 16"/>
              <p:cNvSpPr>
                <a:spLocks noChangeArrowheads="1"/>
              </p:cNvSpPr>
              <p:nvPr/>
            </p:nvSpPr>
            <p:spPr bwMode="auto">
              <a:xfrm>
                <a:off x="35496" y="476672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3" name="Rectangle 16"/>
              <p:cNvSpPr>
                <a:spLocks noChangeArrowheads="1"/>
              </p:cNvSpPr>
              <p:nvPr/>
            </p:nvSpPr>
            <p:spPr bwMode="auto">
              <a:xfrm>
                <a:off x="35496" y="620688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35496" y="332656"/>
                <a:ext cx="9107488" cy="131763"/>
              </a:xfrm>
              <a:prstGeom prst="rect">
                <a:avLst/>
              </a:prstGeom>
              <a:gradFill rotWithShape="0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5000"/>
                    </a:sys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" name="Группа 35"/>
            <p:cNvGrpSpPr/>
            <p:nvPr/>
          </p:nvGrpSpPr>
          <p:grpSpPr>
            <a:xfrm>
              <a:off x="35496" y="-17026"/>
              <a:ext cx="4315393" cy="1250688"/>
              <a:chOff x="35496" y="-17026"/>
              <a:chExt cx="4315393" cy="1250688"/>
            </a:xfrm>
          </p:grpSpPr>
          <p:sp>
            <p:nvSpPr>
              <p:cNvPr id="10" name="Text Box 18"/>
              <p:cNvSpPr txBox="1">
                <a:spLocks noChangeArrowheads="1"/>
              </p:cNvSpPr>
              <p:nvPr/>
            </p:nvSpPr>
            <p:spPr bwMode="auto">
              <a:xfrm>
                <a:off x="35496" y="-17026"/>
                <a:ext cx="4315393" cy="3521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charset="0"/>
                    <a:cs typeface="Arial" charset="0"/>
                  </a:rPr>
                  <a:t>РОСТЕХНАДЗОР</a:t>
                </a: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19" descr="fsetan_emblema2007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08" y="44624"/>
                <a:ext cx="1053053" cy="1189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C98421D8-4A83-4A3A-811B-9E9262F8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5805266"/>
            <a:ext cx="600192" cy="365125"/>
          </a:xfrm>
        </p:spPr>
        <p:txBody>
          <a:bodyPr/>
          <a:lstStyle/>
          <a:p>
            <a:pPr algn="ctr">
              <a:defRPr/>
            </a:pPr>
            <a:fld id="{4F814217-A692-4320-9F69-D25E0A5EB74C}" type="slidenum">
              <a:rPr lang="ru-RU" smtClean="0">
                <a:solidFill>
                  <a:schemeClr val="bg1"/>
                </a:solidFill>
              </a:rPr>
              <a:pPr algn="ctr">
                <a:defRPr/>
              </a:pPr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632521" y="813364"/>
            <a:ext cx="52565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cs typeface="Times New Roman" panose="02020603050405020304" pitchFamily="18" charset="0"/>
              </a:rPr>
              <a:t>О ПУБЛИЧНЫХ ОБСУЖДЕНИЯХ</a:t>
            </a:r>
            <a:endParaRPr kumimoji="0" lang="ru-RU" sz="20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460035110"/>
              </p:ext>
            </p:extLst>
          </p:nvPr>
        </p:nvGraphicFramePr>
        <p:xfrm>
          <a:off x="466630" y="1294088"/>
          <a:ext cx="6573990" cy="5087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7" name="Прямоугольник 16"/>
          <p:cNvSpPr/>
          <p:nvPr/>
        </p:nvSpPr>
        <p:spPr>
          <a:xfrm rot="17797043">
            <a:off x="57722" y="3593030"/>
            <a:ext cx="4606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обсуждения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0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aBoIKoMzT9Wh20k0e2mB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iLqmGzrGkH73bDjSlMOV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Hq9QWiGw25YFCyaQbx4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22594</TotalTime>
  <Words>1290</Words>
  <Application>Microsoft Office PowerPoint</Application>
  <PresentationFormat>Лист A4 (210x297 мм)</PresentationFormat>
  <Paragraphs>480</Paragraphs>
  <Slides>12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A.Tukay</dc:creator>
  <cp:lastModifiedBy>ArtPro</cp:lastModifiedBy>
  <cp:revision>1278</cp:revision>
  <cp:lastPrinted>2020-12-16T06:16:08Z</cp:lastPrinted>
  <dcterms:created xsi:type="dcterms:W3CDTF">2012-04-16T06:44:06Z</dcterms:created>
  <dcterms:modified xsi:type="dcterms:W3CDTF">2026-10-28T02:15:35Z</dcterms:modified>
</cp:coreProperties>
</file>